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4" r:id="rId2"/>
    <p:sldId id="290" r:id="rId3"/>
    <p:sldId id="297" r:id="rId4"/>
    <p:sldId id="274" r:id="rId5"/>
    <p:sldId id="302" r:id="rId6"/>
    <p:sldId id="277" r:id="rId7"/>
    <p:sldId id="275" r:id="rId8"/>
    <p:sldId id="280" r:id="rId9"/>
    <p:sldId id="271" r:id="rId10"/>
    <p:sldId id="301" r:id="rId11"/>
    <p:sldId id="298" r:id="rId12"/>
    <p:sldId id="281" r:id="rId13"/>
    <p:sldId id="283" r:id="rId14"/>
    <p:sldId id="303" r:id="rId15"/>
    <p:sldId id="304" r:id="rId1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FF99"/>
    <a:srgbClr val="FF0066"/>
    <a:srgbClr val="F2231E"/>
    <a:srgbClr val="336699"/>
    <a:srgbClr val="0066CC"/>
    <a:srgbClr val="33CCFF"/>
    <a:srgbClr val="9DCFF1"/>
    <a:srgbClr val="99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0" autoAdjust="0"/>
    <p:restoredTop sz="63055" autoAdjust="0"/>
  </p:normalViewPr>
  <p:slideViewPr>
    <p:cSldViewPr showGuides="1">
      <p:cViewPr varScale="1">
        <p:scale>
          <a:sx n="45" d="100"/>
          <a:sy n="45" d="100"/>
        </p:scale>
        <p:origin x="-1992" y="-96"/>
      </p:cViewPr>
      <p:guideLst>
        <p:guide orient="horz" pos="754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25" d="100"/>
          <a:sy n="125" d="100"/>
        </p:scale>
        <p:origin x="-72" y="121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8EB0E-7995-4144-BC2E-8463E3FF481D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FACB27FC-FF9A-4783-900A-FC5B3B094300}">
      <dgm:prSet phldrT="[Text]" custT="1"/>
      <dgm:spPr/>
      <dgm:t>
        <a:bodyPr/>
        <a:lstStyle/>
        <a:p>
          <a:r>
            <a:rPr lang="de-DE" sz="1600" b="1" dirty="0" smtClean="0"/>
            <a:t>LIQUID METAL </a:t>
          </a:r>
        </a:p>
        <a:p>
          <a:r>
            <a:rPr lang="de-DE" sz="1600" dirty="0" smtClean="0"/>
            <a:t>(Na)</a:t>
          </a:r>
        </a:p>
      </dgm:t>
    </dgm:pt>
    <dgm:pt modelId="{5BD5E1C9-D6C1-4BEA-93A6-84A51BEDF938}" type="parTrans" cxnId="{244CC53D-3F4F-48E1-8121-A6651E5CEB26}">
      <dgm:prSet/>
      <dgm:spPr/>
      <dgm:t>
        <a:bodyPr/>
        <a:lstStyle/>
        <a:p>
          <a:endParaRPr lang="de-DE"/>
        </a:p>
      </dgm:t>
    </dgm:pt>
    <dgm:pt modelId="{D0FFC99A-53A3-4CC7-9798-6FF9B108496C}" type="sibTrans" cxnId="{244CC53D-3F4F-48E1-8121-A6651E5CEB26}">
      <dgm:prSet/>
      <dgm:spPr/>
      <dgm:t>
        <a:bodyPr/>
        <a:lstStyle/>
        <a:p>
          <a:endParaRPr lang="de-DE"/>
        </a:p>
      </dgm:t>
    </dgm:pt>
    <dgm:pt modelId="{66D02C9D-DB0B-4521-8991-1A26EF9A7605}">
      <dgm:prSet phldrT="[Text]" custT="1"/>
      <dgm:spPr/>
      <dgm:t>
        <a:bodyPr/>
        <a:lstStyle/>
        <a:p>
          <a:r>
            <a:rPr lang="de-DE" sz="1600" b="1" dirty="0" smtClean="0"/>
            <a:t>AMTEC</a:t>
          </a:r>
          <a:r>
            <a:rPr lang="de-DE" sz="1600" dirty="0" smtClean="0"/>
            <a:t> </a:t>
          </a:r>
        </a:p>
      </dgm:t>
    </dgm:pt>
    <dgm:pt modelId="{A5BFD3C2-183F-4ED6-AF5A-19F387CC6C40}" type="parTrans" cxnId="{6AC17850-6930-4A2E-8A6E-5C2F228DBDE5}">
      <dgm:prSet/>
      <dgm:spPr/>
      <dgm:t>
        <a:bodyPr/>
        <a:lstStyle/>
        <a:p>
          <a:endParaRPr lang="de-DE"/>
        </a:p>
      </dgm:t>
    </dgm:pt>
    <dgm:pt modelId="{65E8D52E-6E22-407E-B66B-42C769BDEE00}" type="sibTrans" cxnId="{6AC17850-6930-4A2E-8A6E-5C2F228DBDE5}">
      <dgm:prSet/>
      <dgm:spPr/>
      <dgm:t>
        <a:bodyPr/>
        <a:lstStyle/>
        <a:p>
          <a:endParaRPr lang="de-DE"/>
        </a:p>
      </dgm:t>
    </dgm:pt>
    <dgm:pt modelId="{94ED5E3E-113C-4A77-AD9F-D4FA4BE22211}">
      <dgm:prSet phldrT="[Text]" custT="1"/>
      <dgm:spPr/>
      <dgm:t>
        <a:bodyPr/>
        <a:lstStyle/>
        <a:p>
          <a:r>
            <a:rPr lang="de-DE" sz="1600" b="1" dirty="0" smtClean="0"/>
            <a:t>CSP</a:t>
          </a:r>
          <a:endParaRPr lang="de-DE" sz="1600" b="1" dirty="0"/>
        </a:p>
      </dgm:t>
    </dgm:pt>
    <dgm:pt modelId="{2E098BB1-D77A-4724-9DB4-DEC52FD6BBC9}" type="parTrans" cxnId="{CEA7ACE1-A902-46B3-88D8-9AB2616A289A}">
      <dgm:prSet/>
      <dgm:spPr/>
      <dgm:t>
        <a:bodyPr/>
        <a:lstStyle/>
        <a:p>
          <a:endParaRPr lang="de-DE"/>
        </a:p>
      </dgm:t>
    </dgm:pt>
    <dgm:pt modelId="{340FF1E4-0297-49B8-A5DC-AC4B76C21B60}" type="sibTrans" cxnId="{CEA7ACE1-A902-46B3-88D8-9AB2616A289A}">
      <dgm:prSet/>
      <dgm:spPr/>
      <dgm:t>
        <a:bodyPr/>
        <a:lstStyle/>
        <a:p>
          <a:endParaRPr lang="de-DE"/>
        </a:p>
      </dgm:t>
    </dgm:pt>
    <dgm:pt modelId="{929BF971-7298-4399-825C-3E462FEF7168}" type="pres">
      <dgm:prSet presAssocID="{34E8EB0E-7995-4144-BC2E-8463E3FF481D}" presName="compositeShape" presStyleCnt="0">
        <dgm:presLayoutVars>
          <dgm:chMax val="7"/>
          <dgm:dir/>
          <dgm:resizeHandles val="exact"/>
        </dgm:presLayoutVars>
      </dgm:prSet>
      <dgm:spPr/>
    </dgm:pt>
    <dgm:pt modelId="{84AF85A1-542A-4C25-A5CD-CE79B7F0C000}" type="pres">
      <dgm:prSet presAssocID="{34E8EB0E-7995-4144-BC2E-8463E3FF481D}" presName="wedge1" presStyleLbl="node1" presStyleIdx="0" presStyleCnt="3" custLinFactNeighborX="-5311" custLinFactNeighborY="3211"/>
      <dgm:spPr/>
      <dgm:t>
        <a:bodyPr/>
        <a:lstStyle/>
        <a:p>
          <a:endParaRPr lang="de-DE"/>
        </a:p>
      </dgm:t>
    </dgm:pt>
    <dgm:pt modelId="{1B6CA8EF-61BA-4F7E-8416-84C88CDCF355}" type="pres">
      <dgm:prSet presAssocID="{34E8EB0E-7995-4144-BC2E-8463E3FF48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214670-440B-437A-9FE0-8D442C687DCF}" type="pres">
      <dgm:prSet presAssocID="{34E8EB0E-7995-4144-BC2E-8463E3FF481D}" presName="wedge2" presStyleLbl="node1" presStyleIdx="1" presStyleCnt="3"/>
      <dgm:spPr/>
      <dgm:t>
        <a:bodyPr/>
        <a:lstStyle/>
        <a:p>
          <a:endParaRPr lang="de-DE"/>
        </a:p>
      </dgm:t>
    </dgm:pt>
    <dgm:pt modelId="{3DFD3670-9540-459B-BD7F-872205958D34}" type="pres">
      <dgm:prSet presAssocID="{34E8EB0E-7995-4144-BC2E-8463E3FF48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309857-A0AF-470B-BD51-1A4EE900A04F}" type="pres">
      <dgm:prSet presAssocID="{34E8EB0E-7995-4144-BC2E-8463E3FF481D}" presName="wedge3" presStyleLbl="node1" presStyleIdx="2" presStyleCnt="3"/>
      <dgm:spPr/>
      <dgm:t>
        <a:bodyPr/>
        <a:lstStyle/>
        <a:p>
          <a:endParaRPr lang="de-DE"/>
        </a:p>
      </dgm:t>
    </dgm:pt>
    <dgm:pt modelId="{E6629B8F-D51F-4C7D-8CA4-CC0B03130D8C}" type="pres">
      <dgm:prSet presAssocID="{34E8EB0E-7995-4144-BC2E-8463E3FF48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0E9667F-B34D-49B9-9878-8F19047AFDA7}" type="presOf" srcId="{94ED5E3E-113C-4A77-AD9F-D4FA4BE22211}" destId="{E6629B8F-D51F-4C7D-8CA4-CC0B03130D8C}" srcOrd="1" destOrd="0" presId="urn:microsoft.com/office/officeart/2005/8/layout/chart3"/>
    <dgm:cxn modelId="{42BF13C2-E41C-4218-91D5-A8D2B7AFF378}" type="presOf" srcId="{FACB27FC-FF9A-4783-900A-FC5B3B094300}" destId="{84AF85A1-542A-4C25-A5CD-CE79B7F0C000}" srcOrd="0" destOrd="0" presId="urn:microsoft.com/office/officeart/2005/8/layout/chart3"/>
    <dgm:cxn modelId="{4C578C51-066A-4CCD-911A-DC43EB99ED71}" type="presOf" srcId="{94ED5E3E-113C-4A77-AD9F-D4FA4BE22211}" destId="{76309857-A0AF-470B-BD51-1A4EE900A04F}" srcOrd="0" destOrd="0" presId="urn:microsoft.com/office/officeart/2005/8/layout/chart3"/>
    <dgm:cxn modelId="{CEA7ACE1-A902-46B3-88D8-9AB2616A289A}" srcId="{34E8EB0E-7995-4144-BC2E-8463E3FF481D}" destId="{94ED5E3E-113C-4A77-AD9F-D4FA4BE22211}" srcOrd="2" destOrd="0" parTransId="{2E098BB1-D77A-4724-9DB4-DEC52FD6BBC9}" sibTransId="{340FF1E4-0297-49B8-A5DC-AC4B76C21B60}"/>
    <dgm:cxn modelId="{6AC17850-6930-4A2E-8A6E-5C2F228DBDE5}" srcId="{34E8EB0E-7995-4144-BC2E-8463E3FF481D}" destId="{66D02C9D-DB0B-4521-8991-1A26EF9A7605}" srcOrd="1" destOrd="0" parTransId="{A5BFD3C2-183F-4ED6-AF5A-19F387CC6C40}" sibTransId="{65E8D52E-6E22-407E-B66B-42C769BDEE00}"/>
    <dgm:cxn modelId="{D76B7C0F-D691-47AB-90DB-2182FFEEED29}" type="presOf" srcId="{34E8EB0E-7995-4144-BC2E-8463E3FF481D}" destId="{929BF971-7298-4399-825C-3E462FEF7168}" srcOrd="0" destOrd="0" presId="urn:microsoft.com/office/officeart/2005/8/layout/chart3"/>
    <dgm:cxn modelId="{244CC53D-3F4F-48E1-8121-A6651E5CEB26}" srcId="{34E8EB0E-7995-4144-BC2E-8463E3FF481D}" destId="{FACB27FC-FF9A-4783-900A-FC5B3B094300}" srcOrd="0" destOrd="0" parTransId="{5BD5E1C9-D6C1-4BEA-93A6-84A51BEDF938}" sibTransId="{D0FFC99A-53A3-4CC7-9798-6FF9B108496C}"/>
    <dgm:cxn modelId="{09CCD917-7599-44A3-A70D-203C45E5A2CD}" type="presOf" srcId="{FACB27FC-FF9A-4783-900A-FC5B3B094300}" destId="{1B6CA8EF-61BA-4F7E-8416-84C88CDCF355}" srcOrd="1" destOrd="0" presId="urn:microsoft.com/office/officeart/2005/8/layout/chart3"/>
    <dgm:cxn modelId="{7A476977-6D81-4C01-B6BF-1F005B7282E3}" type="presOf" srcId="{66D02C9D-DB0B-4521-8991-1A26EF9A7605}" destId="{3DFD3670-9540-459B-BD7F-872205958D34}" srcOrd="1" destOrd="0" presId="urn:microsoft.com/office/officeart/2005/8/layout/chart3"/>
    <dgm:cxn modelId="{CD97E5F0-5B1C-4BEE-A7C0-9C49866EE9F1}" type="presOf" srcId="{66D02C9D-DB0B-4521-8991-1A26EF9A7605}" destId="{40214670-440B-437A-9FE0-8D442C687DCF}" srcOrd="0" destOrd="0" presId="urn:microsoft.com/office/officeart/2005/8/layout/chart3"/>
    <dgm:cxn modelId="{4A544679-9E41-4D53-9F0C-B6AFAD9021A6}" type="presParOf" srcId="{929BF971-7298-4399-825C-3E462FEF7168}" destId="{84AF85A1-542A-4C25-A5CD-CE79B7F0C000}" srcOrd="0" destOrd="0" presId="urn:microsoft.com/office/officeart/2005/8/layout/chart3"/>
    <dgm:cxn modelId="{6D37F1CF-1ABD-423D-9788-ADA2CB412862}" type="presParOf" srcId="{929BF971-7298-4399-825C-3E462FEF7168}" destId="{1B6CA8EF-61BA-4F7E-8416-84C88CDCF355}" srcOrd="1" destOrd="0" presId="urn:microsoft.com/office/officeart/2005/8/layout/chart3"/>
    <dgm:cxn modelId="{539A283C-C71A-40A2-8456-F61158B09EC1}" type="presParOf" srcId="{929BF971-7298-4399-825C-3E462FEF7168}" destId="{40214670-440B-437A-9FE0-8D442C687DCF}" srcOrd="2" destOrd="0" presId="urn:microsoft.com/office/officeart/2005/8/layout/chart3"/>
    <dgm:cxn modelId="{3811B133-1EB9-4EFB-B1EE-74A987C242C2}" type="presParOf" srcId="{929BF971-7298-4399-825C-3E462FEF7168}" destId="{3DFD3670-9540-459B-BD7F-872205958D34}" srcOrd="3" destOrd="0" presId="urn:microsoft.com/office/officeart/2005/8/layout/chart3"/>
    <dgm:cxn modelId="{895A1EBE-EB89-4938-B189-954E2FFCF894}" type="presParOf" srcId="{929BF971-7298-4399-825C-3E462FEF7168}" destId="{76309857-A0AF-470B-BD51-1A4EE900A04F}" srcOrd="4" destOrd="0" presId="urn:microsoft.com/office/officeart/2005/8/layout/chart3"/>
    <dgm:cxn modelId="{2958537B-00EA-44F7-A7DB-AF574AB6B1E0}" type="presParOf" srcId="{929BF971-7298-4399-825C-3E462FEF7168}" destId="{E6629B8F-D51F-4C7D-8CA4-CC0B03130D8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F85A1-542A-4C25-A5CD-CE79B7F0C000}">
      <dsp:nvSpPr>
        <dsp:cNvPr id="0" name=""/>
        <dsp:cNvSpPr/>
      </dsp:nvSpPr>
      <dsp:spPr>
        <a:xfrm>
          <a:off x="1213082" y="248103"/>
          <a:ext cx="2206004" cy="220600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LIQUID METAL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(Na)</a:t>
          </a:r>
        </a:p>
      </dsp:txBody>
      <dsp:txXfrm>
        <a:off x="2412466" y="655163"/>
        <a:ext cx="748465" cy="735334"/>
      </dsp:txXfrm>
    </dsp:sp>
    <dsp:sp modelId="{40214670-440B-437A-9FE0-8D442C687DCF}">
      <dsp:nvSpPr>
        <dsp:cNvPr id="0" name=""/>
        <dsp:cNvSpPr/>
      </dsp:nvSpPr>
      <dsp:spPr>
        <a:xfrm>
          <a:off x="1216529" y="242923"/>
          <a:ext cx="2206004" cy="220600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AMTEC</a:t>
          </a:r>
          <a:r>
            <a:rPr lang="de-DE" sz="1600" kern="1200" dirty="0" smtClean="0"/>
            <a:t> </a:t>
          </a:r>
        </a:p>
      </dsp:txBody>
      <dsp:txXfrm>
        <a:off x="1820554" y="1634807"/>
        <a:ext cx="997954" cy="682810"/>
      </dsp:txXfrm>
    </dsp:sp>
    <dsp:sp modelId="{76309857-A0AF-470B-BD51-1A4EE900A04F}">
      <dsp:nvSpPr>
        <dsp:cNvPr id="0" name=""/>
        <dsp:cNvSpPr/>
      </dsp:nvSpPr>
      <dsp:spPr>
        <a:xfrm>
          <a:off x="1216529" y="242923"/>
          <a:ext cx="2206004" cy="220600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CSP</a:t>
          </a:r>
          <a:endParaRPr lang="de-DE" sz="1600" b="1" kern="1200" dirty="0"/>
        </a:p>
      </dsp:txBody>
      <dsp:txXfrm>
        <a:off x="1452886" y="676245"/>
        <a:ext cx="748465" cy="735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5" y="508396"/>
            <a:ext cx="2734805" cy="30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 smtClean="0"/>
              <a:t>Nerea Diez de los Rios. Direct energy conversion using liquid metals. |  Insitute for Neutron Physics and Reactor Technology (INR)</a:t>
            </a:r>
            <a:endParaRPr lang="de-DE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7" y="9263141"/>
            <a:ext cx="3076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4" y="205084"/>
            <a:ext cx="999196" cy="50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7389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smtClean="0"/>
              <a:t>Nerea Diez de los Rios. Direct energy conversion using liquid metals. |  Insitute for Neutron Physics and Reactor Technology (INR)</a:t>
            </a: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5DBA3-DFF6-4CFC-93DE-3F08A0E43A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3571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Nerea Diez de los Rios.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conversion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liquid </a:t>
            </a:r>
            <a:r>
              <a:rPr lang="de-DE" dirty="0" err="1" smtClean="0"/>
              <a:t>metals</a:t>
            </a:r>
            <a:r>
              <a:rPr lang="de-DE" dirty="0" smtClean="0"/>
              <a:t>. |  </a:t>
            </a:r>
            <a:r>
              <a:rPr lang="de-DE" dirty="0" err="1" smtClean="0"/>
              <a:t>Insitute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Neutron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Reactor</a:t>
            </a:r>
            <a:r>
              <a:rPr lang="de-DE" dirty="0" smtClean="0"/>
              <a:t> Technology (INR)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983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Nerea Diez de los Rios. Direct energy conversion using liquid metals. |  Insitute for Neutron Physics and Reactor Technology (INR)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624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Nerea Diez de los Rios. Direct energy conversion using liquid metals. |  Insitute for Neutron Physics and Reactor Technology (INR)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415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Nerea Diez de los Rios. Direct energy conversion using liquid metals. |  Insitute for Neutron Physics and Reactor Technology (INR)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591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Nerea Diez de los Rios. Direct energy conversion using liquid metals. |  Insitute for Neutron Physics and Reactor Technology (INR)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608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572463"/>
            <a:ext cx="5438140" cy="4466987"/>
          </a:xfrm>
        </p:spPr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An AMTEC devices converts</a:t>
            </a:r>
            <a:r>
              <a:rPr lang="en-US" sz="1100" baseline="0" dirty="0" smtClean="0"/>
              <a:t> directly heat into</a:t>
            </a:r>
            <a:r>
              <a:rPr lang="en-US" sz="1100" dirty="0" smtClean="0"/>
              <a:t> e</a:t>
            </a:r>
            <a:r>
              <a:rPr lang="en-US" sz="1100" baseline="0" dirty="0" smtClean="0"/>
              <a:t>lectricity. It’s key component is the </a:t>
            </a:r>
            <a:r>
              <a:rPr lang="en-US" sz="1100" dirty="0" smtClean="0"/>
              <a:t>beta’’-alumina solid electrolyte (BASE),</a:t>
            </a:r>
            <a:r>
              <a:rPr lang="en-US" sz="1100" baseline="0" dirty="0" smtClean="0"/>
              <a:t> which is a ceramic known for its large conductivity of Na+ and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negligible electronic conductivity</a:t>
            </a:r>
            <a:r>
              <a:rPr lang="en-US" sz="1100" baseline="0" dirty="0" smtClean="0"/>
              <a:t>. BASE consists mainly of aluminum oxide and Na oxide. BASE separates also high T, high P region from a low T, low P region. </a:t>
            </a:r>
          </a:p>
          <a:p>
            <a:pPr algn="just">
              <a:defRPr/>
            </a:pPr>
            <a:r>
              <a:rPr lang="en-US" sz="1100" baseline="0" dirty="0" smtClean="0"/>
              <a:t>The key process in AMTEC is the ionization of Na, which occurs on the high P side of the BASE surface. By ionization Na molecules are </a:t>
            </a:r>
            <a:r>
              <a:rPr lang="en-US" sz="1100" baseline="0" dirty="0" err="1" smtClean="0"/>
              <a:t>splitted</a:t>
            </a:r>
            <a:r>
              <a:rPr lang="en-US" sz="1100" baseline="0" dirty="0" smtClean="0"/>
              <a:t> into Na+ and electrons. The pressure difference applied on BASE surface represents the driving force for this process. While Na+ can travel through BASE, the electrons are transported towards an electrical load to generate electricity and then recombine with Na+ on the low P side of BASE to form neutral Na molecules in vapor form. Further Na condensate on a cooled surface of a condenser and then transported back, e.g. with a pump, to the high P side, so that the cycle can restart.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0" y="9428583"/>
            <a:ext cx="4041209" cy="496332"/>
          </a:xfrm>
        </p:spPr>
        <p:txBody>
          <a:bodyPr/>
          <a:lstStyle/>
          <a:p>
            <a:r>
              <a:rPr lang="de-DE" dirty="0" smtClean="0"/>
              <a:t>Nerea Diez de los Rios.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conversion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liquid </a:t>
            </a:r>
            <a:r>
              <a:rPr lang="de-DE" dirty="0" err="1" smtClean="0"/>
              <a:t>metals</a:t>
            </a:r>
            <a:r>
              <a:rPr lang="de-DE" dirty="0" smtClean="0"/>
              <a:t>. |  </a:t>
            </a:r>
            <a:r>
              <a:rPr lang="de-DE" dirty="0" err="1" smtClean="0"/>
              <a:t>Insitute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Neutron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Reactor</a:t>
            </a:r>
            <a:r>
              <a:rPr lang="de-DE" dirty="0" smtClean="0"/>
              <a:t> Technology (INR)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64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Talking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fluid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Concentrated</a:t>
            </a:r>
            <a:r>
              <a:rPr lang="de-DE" dirty="0" smtClean="0"/>
              <a:t> Solar Power Plant, </a:t>
            </a:r>
            <a:r>
              <a:rPr lang="de-DE" dirty="0" err="1" smtClean="0"/>
              <a:t>three</a:t>
            </a:r>
            <a:r>
              <a:rPr lang="de-DE" dirty="0" smtClean="0"/>
              <a:t> different </a:t>
            </a:r>
            <a:r>
              <a:rPr lang="de-DE" dirty="0" err="1" smtClean="0"/>
              <a:t>fluids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represented</a:t>
            </a:r>
            <a:r>
              <a:rPr lang="de-DE" dirty="0" smtClean="0"/>
              <a:t>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table</a:t>
            </a:r>
            <a:r>
              <a:rPr lang="de-DE" dirty="0" smtClean="0"/>
              <a:t>. </a:t>
            </a:r>
            <a:r>
              <a:rPr lang="de-DE" dirty="0" err="1" smtClean="0"/>
              <a:t>Therminol</a:t>
            </a:r>
            <a:r>
              <a:rPr lang="de-DE" dirty="0" smtClean="0"/>
              <a:t> VP-1, Solar Salt,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Liquid </a:t>
            </a:r>
            <a:r>
              <a:rPr lang="de-DE" dirty="0" err="1" smtClean="0"/>
              <a:t>metals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chose</a:t>
            </a:r>
            <a:r>
              <a:rPr lang="de-DE" dirty="0" smtClean="0"/>
              <a:t> </a:t>
            </a:r>
            <a:r>
              <a:rPr lang="de-DE" dirty="0" err="1" smtClean="0"/>
              <a:t>Sodium</a:t>
            </a:r>
            <a:r>
              <a:rPr lang="de-DE" dirty="0" smtClean="0"/>
              <a:t>.</a:t>
            </a:r>
          </a:p>
          <a:p>
            <a:r>
              <a:rPr lang="de-DE" dirty="0" smtClean="0"/>
              <a:t>As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advantages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liquid </a:t>
            </a:r>
            <a:r>
              <a:rPr lang="de-DE" dirty="0" err="1" smtClean="0"/>
              <a:t>sodium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Therminol</a:t>
            </a:r>
            <a:r>
              <a:rPr lang="de-DE" dirty="0" smtClean="0"/>
              <a:t> VP-1 </a:t>
            </a:r>
            <a:r>
              <a:rPr lang="de-DE" dirty="0" err="1" smtClean="0"/>
              <a:t>and</a:t>
            </a:r>
            <a:r>
              <a:rPr lang="de-DE" dirty="0" smtClean="0"/>
              <a:t> Solar </a:t>
            </a:r>
            <a:r>
              <a:rPr lang="de-DE" dirty="0" err="1" smtClean="0"/>
              <a:t>Salts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high thermal </a:t>
            </a:r>
            <a:r>
              <a:rPr lang="de-DE" dirty="0" err="1" smtClean="0"/>
              <a:t>stability</a:t>
            </a:r>
            <a:r>
              <a:rPr lang="de-DE" dirty="0" smtClean="0"/>
              <a:t> (</a:t>
            </a:r>
            <a:r>
              <a:rPr lang="de-DE" dirty="0" err="1" smtClean="0"/>
              <a:t>until</a:t>
            </a:r>
            <a:r>
              <a:rPr lang="de-DE" dirty="0" smtClean="0"/>
              <a:t> 883 °C)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high thermal </a:t>
            </a:r>
            <a:r>
              <a:rPr lang="de-DE" dirty="0" err="1" smtClean="0"/>
              <a:t>conductivity</a:t>
            </a:r>
            <a:r>
              <a:rPr lang="de-DE" dirty="0" smtClean="0"/>
              <a:t> (</a:t>
            </a:r>
            <a:r>
              <a:rPr lang="de-DE" dirty="0" err="1" smtClean="0"/>
              <a:t>approximately</a:t>
            </a:r>
            <a:r>
              <a:rPr lang="de-DE" dirty="0" smtClean="0"/>
              <a:t> 60 W/</a:t>
            </a:r>
            <a:r>
              <a:rPr lang="de-DE" dirty="0" err="1" smtClean="0"/>
              <a:t>mK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600 °C). </a:t>
            </a:r>
            <a:r>
              <a:rPr lang="de-DE" dirty="0" err="1" smtClean="0"/>
              <a:t>Furthermore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melting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considerably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solar Salt.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desired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disadvantages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liquid </a:t>
            </a:r>
            <a:r>
              <a:rPr lang="de-DE" dirty="0" err="1" smtClean="0"/>
              <a:t>sodium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reactivity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corrosion</a:t>
            </a:r>
            <a:r>
              <a:rPr lang="de-DE" dirty="0" smtClean="0"/>
              <a:t>.</a:t>
            </a:r>
          </a:p>
          <a:p>
            <a:r>
              <a:rPr lang="de-DE" dirty="0" smtClean="0"/>
              <a:t>All in all, </a:t>
            </a:r>
            <a:r>
              <a:rPr lang="de-DE" dirty="0" err="1" smtClean="0"/>
              <a:t>Sodium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beeing</a:t>
            </a:r>
            <a:r>
              <a:rPr lang="de-DE" dirty="0" smtClean="0"/>
              <a:t> a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candidate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HTF in </a:t>
            </a:r>
            <a:r>
              <a:rPr lang="de-DE" dirty="0" err="1" smtClean="0"/>
              <a:t>concentrated</a:t>
            </a:r>
            <a:r>
              <a:rPr lang="de-DE" dirty="0" smtClean="0"/>
              <a:t> solar power </a:t>
            </a:r>
            <a:r>
              <a:rPr lang="de-DE" dirty="0" err="1" smtClean="0"/>
              <a:t>systems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Nerea Diez de los Rios. Direct energy conversion using liquid metals. |  Insitute for Neutron Physics and Reactor Technology (INR)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59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Nerea Diez de los Rios. Direct energy conversion using liquid metals. |  Insitute for Neutron Physics and Reactor Technology (INR)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51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572463"/>
            <a:ext cx="5438140" cy="4466987"/>
          </a:xfrm>
        </p:spPr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aseline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0" y="9428583"/>
            <a:ext cx="4041209" cy="496332"/>
          </a:xfrm>
        </p:spPr>
        <p:txBody>
          <a:bodyPr/>
          <a:lstStyle/>
          <a:p>
            <a:r>
              <a:rPr lang="de-DE" dirty="0" smtClean="0"/>
              <a:t>Nerea Diez de los Rios.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conversion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liquid </a:t>
            </a:r>
            <a:r>
              <a:rPr lang="de-DE" dirty="0" err="1" smtClean="0"/>
              <a:t>metals</a:t>
            </a:r>
            <a:r>
              <a:rPr lang="de-DE" dirty="0" smtClean="0"/>
              <a:t>. |  </a:t>
            </a:r>
            <a:r>
              <a:rPr lang="de-DE" dirty="0" err="1" smtClean="0"/>
              <a:t>Insitute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Neutron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Reactor</a:t>
            </a:r>
            <a:r>
              <a:rPr lang="de-DE" dirty="0" smtClean="0"/>
              <a:t> Technology (INR)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6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03279"/>
            <a:ext cx="5438140" cy="4466987"/>
          </a:xfrm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0" y="9428583"/>
            <a:ext cx="5415061" cy="496332"/>
          </a:xfrm>
        </p:spPr>
        <p:txBody>
          <a:bodyPr/>
          <a:lstStyle/>
          <a:p>
            <a:r>
              <a:rPr lang="de-DE" sz="1050" dirty="0" smtClean="0"/>
              <a:t>Nerea Diez de los Rios. </a:t>
            </a:r>
            <a:r>
              <a:rPr lang="de-DE" sz="1050" dirty="0" err="1" smtClean="0"/>
              <a:t>Direct</a:t>
            </a:r>
            <a:r>
              <a:rPr lang="de-DE" sz="1050" dirty="0" smtClean="0"/>
              <a:t> </a:t>
            </a:r>
            <a:r>
              <a:rPr lang="de-DE" sz="1050" dirty="0" err="1" smtClean="0"/>
              <a:t>energy</a:t>
            </a:r>
            <a:r>
              <a:rPr lang="de-DE" sz="1050" dirty="0" smtClean="0"/>
              <a:t> </a:t>
            </a:r>
            <a:r>
              <a:rPr lang="de-DE" sz="1050" dirty="0" err="1" smtClean="0"/>
              <a:t>conversion</a:t>
            </a:r>
            <a:r>
              <a:rPr lang="de-DE" sz="1050" dirty="0" smtClean="0"/>
              <a:t> </a:t>
            </a:r>
            <a:r>
              <a:rPr lang="de-DE" sz="1050" dirty="0" err="1" smtClean="0"/>
              <a:t>using</a:t>
            </a:r>
            <a:r>
              <a:rPr lang="de-DE" sz="1050" dirty="0" smtClean="0"/>
              <a:t> liquid </a:t>
            </a:r>
            <a:r>
              <a:rPr lang="de-DE" sz="1050" dirty="0" err="1" smtClean="0"/>
              <a:t>metals</a:t>
            </a:r>
            <a:r>
              <a:rPr lang="de-DE" sz="1050" dirty="0" smtClean="0"/>
              <a:t>. |  </a:t>
            </a:r>
            <a:r>
              <a:rPr lang="de-DE" sz="1050" dirty="0" err="1" smtClean="0"/>
              <a:t>Insitute</a:t>
            </a:r>
            <a:r>
              <a:rPr lang="de-DE" sz="1050" dirty="0" smtClean="0"/>
              <a:t> </a:t>
            </a:r>
            <a:r>
              <a:rPr lang="de-DE" sz="1050" dirty="0" err="1" smtClean="0"/>
              <a:t>for</a:t>
            </a:r>
            <a:r>
              <a:rPr lang="de-DE" sz="1050" dirty="0" smtClean="0"/>
              <a:t> Neutron </a:t>
            </a:r>
            <a:r>
              <a:rPr lang="de-DE" sz="1050" dirty="0" err="1" smtClean="0"/>
              <a:t>Physics</a:t>
            </a:r>
            <a:r>
              <a:rPr lang="de-DE" sz="1050" dirty="0" smtClean="0"/>
              <a:t> </a:t>
            </a:r>
            <a:r>
              <a:rPr lang="de-DE" sz="1050" dirty="0" err="1" smtClean="0"/>
              <a:t>and</a:t>
            </a:r>
            <a:r>
              <a:rPr lang="de-DE" sz="1050" dirty="0" smtClean="0"/>
              <a:t> </a:t>
            </a:r>
            <a:r>
              <a:rPr lang="de-DE" sz="1050" dirty="0" err="1" smtClean="0"/>
              <a:t>Reactor</a:t>
            </a:r>
            <a:r>
              <a:rPr lang="de-DE" sz="1050" dirty="0" smtClean="0"/>
              <a:t> Technology (INR)</a:t>
            </a:r>
            <a:endParaRPr lang="de-DE" sz="105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68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Nerea Diez de los Rios. Direct energy conversion using liquid metals. |  Insitute for Neutron Physics and Reactor Technology (INR)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336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Nerea Diez de los Rios. Direct energy conversion using liquid metals. |  Insitute for Neutron Physics and Reactor Technology (INR)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59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Nerea Diez de los Rios. Direct energy conversion using liquid metals. |  Insitute for Neutron Physics and Reactor Technology (INR)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76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Nerea Diez de los Rios. Direct energy conversion using liquid metals. |  Insitute for Neutron Physics and Reactor Technology (INR)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331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Nerea Diez de los Rios. Direct energy conversion using liquid metals. |  Insitute for Neutron Physics and Reactor Technology (INR)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02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KIT – University of the State of Baden-Wuerttemberg and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National Research Center of the Helmholtz Association</a:t>
            </a:r>
            <a:endParaRPr lang="en-US" sz="800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1"/>
          <p:cNvSpPr txBox="1">
            <a:spLocks noChangeArrowheads="1"/>
          </p:cNvSpPr>
          <p:nvPr userDrawn="1"/>
        </p:nvSpPr>
        <p:spPr bwMode="auto">
          <a:xfrm>
            <a:off x="404863" y="3324939"/>
            <a:ext cx="84168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400" b="0" dirty="0" smtClean="0">
                <a:solidFill>
                  <a:schemeClr val="bg1"/>
                </a:solidFill>
              </a:rPr>
              <a:t>Karlsruhe Institute </a:t>
            </a:r>
            <a:r>
              <a:rPr lang="de-DE" sz="1400" b="0" dirty="0" err="1" smtClean="0">
                <a:solidFill>
                  <a:schemeClr val="bg1"/>
                </a:solidFill>
              </a:rPr>
              <a:t>for</a:t>
            </a:r>
            <a:r>
              <a:rPr lang="de-DE" sz="1400" b="0" dirty="0" smtClean="0">
                <a:solidFill>
                  <a:schemeClr val="bg1"/>
                </a:solidFill>
              </a:rPr>
              <a:t> Technology (KIT) – Institute </a:t>
            </a:r>
            <a:r>
              <a:rPr lang="de-DE" sz="1400" b="0" dirty="0" err="1" smtClean="0">
                <a:solidFill>
                  <a:schemeClr val="bg1"/>
                </a:solidFill>
              </a:rPr>
              <a:t>for</a:t>
            </a:r>
            <a:r>
              <a:rPr lang="de-DE" sz="1400" b="0" dirty="0" smtClean="0">
                <a:solidFill>
                  <a:schemeClr val="bg1"/>
                </a:solidFill>
              </a:rPr>
              <a:t> Neutron </a:t>
            </a:r>
            <a:r>
              <a:rPr lang="de-DE" sz="1400" b="0" dirty="0" err="1" smtClean="0">
                <a:solidFill>
                  <a:schemeClr val="bg1"/>
                </a:solidFill>
              </a:rPr>
              <a:t>Physics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and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Reactor</a:t>
            </a:r>
            <a:r>
              <a:rPr lang="de-DE" sz="1400" b="0" dirty="0" smtClean="0">
                <a:solidFill>
                  <a:schemeClr val="bg1"/>
                </a:solidFill>
              </a:rPr>
              <a:t> Technology (INR)</a:t>
            </a:r>
            <a:br>
              <a:rPr lang="de-DE" sz="1400" b="0" dirty="0" smtClean="0">
                <a:solidFill>
                  <a:schemeClr val="bg1"/>
                </a:solidFill>
              </a:rPr>
            </a:br>
            <a:endParaRPr lang="de-DE" sz="1400" b="0" dirty="0" smtClean="0">
              <a:solidFill>
                <a:schemeClr val="bg1"/>
              </a:solidFill>
            </a:endParaRPr>
          </a:p>
        </p:txBody>
      </p:sp>
      <p:grpSp>
        <p:nvGrpSpPr>
          <p:cNvPr id="74" name="Gruppieren 17"/>
          <p:cNvGrpSpPr>
            <a:grpSpLocks/>
          </p:cNvGrpSpPr>
          <p:nvPr userDrawn="1"/>
        </p:nvGrpSpPr>
        <p:grpSpPr bwMode="auto">
          <a:xfrm>
            <a:off x="5018304" y="3711373"/>
            <a:ext cx="3861343" cy="2553493"/>
            <a:chOff x="1611275" y="23943126"/>
            <a:chExt cx="12747802" cy="7706082"/>
          </a:xfrm>
        </p:grpSpPr>
        <p:grpSp>
          <p:nvGrpSpPr>
            <p:cNvPr id="75" name="Gruppieren 16"/>
            <p:cNvGrpSpPr>
              <a:grpSpLocks/>
            </p:cNvGrpSpPr>
            <p:nvPr/>
          </p:nvGrpSpPr>
          <p:grpSpPr bwMode="auto">
            <a:xfrm>
              <a:off x="1611275" y="23943126"/>
              <a:ext cx="12747802" cy="7654065"/>
              <a:chOff x="1611275" y="23943126"/>
              <a:chExt cx="12747802" cy="7654065"/>
            </a:xfrm>
          </p:grpSpPr>
          <p:pic>
            <p:nvPicPr>
              <p:cNvPr id="77" name="Grafik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1275" y="23943126"/>
                <a:ext cx="12747802" cy="7654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Rechteck 36"/>
              <p:cNvSpPr>
                <a:spLocks noChangeArrowheads="1"/>
              </p:cNvSpPr>
              <p:nvPr/>
            </p:nvSpPr>
            <p:spPr bwMode="auto">
              <a:xfrm rot="1525472">
                <a:off x="7648402" y="27710481"/>
                <a:ext cx="112366" cy="14761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79" name="Rechteck 37"/>
              <p:cNvSpPr>
                <a:spLocks noChangeArrowheads="1"/>
              </p:cNvSpPr>
              <p:nvPr/>
            </p:nvSpPr>
            <p:spPr bwMode="auto">
              <a:xfrm rot="1431779">
                <a:off x="7256812" y="27679629"/>
                <a:ext cx="148434" cy="14761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80" name="Rechteck 38"/>
              <p:cNvSpPr>
                <a:spLocks noChangeArrowheads="1"/>
              </p:cNvSpPr>
              <p:nvPr/>
            </p:nvSpPr>
            <p:spPr bwMode="auto">
              <a:xfrm>
                <a:off x="8719268" y="28109315"/>
                <a:ext cx="255251" cy="14761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81" name="Rechteck 39"/>
              <p:cNvSpPr>
                <a:spLocks noChangeArrowheads="1"/>
              </p:cNvSpPr>
              <p:nvPr/>
            </p:nvSpPr>
            <p:spPr bwMode="auto">
              <a:xfrm>
                <a:off x="8482725" y="26714143"/>
                <a:ext cx="256638" cy="14761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82" name="Rechteck 40"/>
              <p:cNvSpPr>
                <a:spLocks noChangeArrowheads="1"/>
              </p:cNvSpPr>
              <p:nvPr/>
            </p:nvSpPr>
            <p:spPr bwMode="auto">
              <a:xfrm>
                <a:off x="9968287" y="28217501"/>
                <a:ext cx="256638" cy="14761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83" name="Rechteck 41"/>
              <p:cNvSpPr>
                <a:spLocks noChangeArrowheads="1"/>
              </p:cNvSpPr>
              <p:nvPr/>
            </p:nvSpPr>
            <p:spPr bwMode="auto">
              <a:xfrm>
                <a:off x="6859725" y="27679629"/>
                <a:ext cx="255251" cy="14761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84" name="Rechteck 42"/>
              <p:cNvSpPr>
                <a:spLocks noChangeArrowheads="1"/>
              </p:cNvSpPr>
              <p:nvPr/>
            </p:nvSpPr>
            <p:spPr bwMode="auto">
              <a:xfrm rot="3586265">
                <a:off x="5007480" y="27841287"/>
                <a:ext cx="200699" cy="23811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85" name="Rechteck 43"/>
              <p:cNvSpPr>
                <a:spLocks noChangeArrowheads="1"/>
              </p:cNvSpPr>
              <p:nvPr/>
            </p:nvSpPr>
            <p:spPr bwMode="auto">
              <a:xfrm>
                <a:off x="7967834" y="26649815"/>
                <a:ext cx="255251" cy="14761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86" name="Rechteck 46"/>
              <p:cNvSpPr>
                <a:spLocks noChangeArrowheads="1"/>
              </p:cNvSpPr>
              <p:nvPr/>
            </p:nvSpPr>
            <p:spPr bwMode="auto">
              <a:xfrm>
                <a:off x="7399732" y="27977572"/>
                <a:ext cx="127625" cy="7317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87" name="Rechteck 47"/>
              <p:cNvSpPr>
                <a:spLocks noChangeArrowheads="1"/>
              </p:cNvSpPr>
              <p:nvPr/>
            </p:nvSpPr>
            <p:spPr bwMode="auto">
              <a:xfrm flipV="1">
                <a:off x="6190722" y="25484044"/>
                <a:ext cx="205177" cy="4933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88" name="Rechteck 5"/>
              <p:cNvSpPr>
                <a:spLocks noChangeArrowheads="1"/>
              </p:cNvSpPr>
              <p:nvPr/>
            </p:nvSpPr>
            <p:spPr bwMode="auto">
              <a:xfrm>
                <a:off x="9977149" y="30822151"/>
                <a:ext cx="291318" cy="14382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89" name="Rechteck 36"/>
              <p:cNvSpPr>
                <a:spLocks noChangeArrowheads="1"/>
              </p:cNvSpPr>
              <p:nvPr/>
            </p:nvSpPr>
            <p:spPr bwMode="auto">
              <a:xfrm rot="1525472">
                <a:off x="7348519" y="27735777"/>
                <a:ext cx="112366" cy="14761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90" name="Rechteck 37"/>
              <p:cNvSpPr>
                <a:spLocks noChangeArrowheads="1"/>
              </p:cNvSpPr>
              <p:nvPr/>
            </p:nvSpPr>
            <p:spPr bwMode="auto">
              <a:xfrm rot="1431779" flipH="1" flipV="1">
                <a:off x="7643202" y="27740925"/>
                <a:ext cx="50640" cy="8672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91" name="Rechteck 38"/>
              <p:cNvSpPr>
                <a:spLocks noChangeArrowheads="1"/>
              </p:cNvSpPr>
              <p:nvPr/>
            </p:nvSpPr>
            <p:spPr bwMode="auto">
              <a:xfrm>
                <a:off x="8498844" y="27854633"/>
                <a:ext cx="255251" cy="14761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92" name="Rechteck 39"/>
              <p:cNvSpPr>
                <a:spLocks noChangeArrowheads="1"/>
              </p:cNvSpPr>
              <p:nvPr/>
            </p:nvSpPr>
            <p:spPr bwMode="auto">
              <a:xfrm>
                <a:off x="6190722" y="27061757"/>
                <a:ext cx="426535" cy="13598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93" name="Rechteck 40"/>
              <p:cNvSpPr>
                <a:spLocks noChangeArrowheads="1"/>
              </p:cNvSpPr>
              <p:nvPr/>
            </p:nvSpPr>
            <p:spPr bwMode="auto">
              <a:xfrm>
                <a:off x="9435922" y="27109421"/>
                <a:ext cx="256638" cy="14761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94" name="Rechteck 41"/>
              <p:cNvSpPr>
                <a:spLocks noChangeArrowheads="1"/>
              </p:cNvSpPr>
              <p:nvPr/>
            </p:nvSpPr>
            <p:spPr bwMode="auto">
              <a:xfrm>
                <a:off x="5721711" y="26735441"/>
                <a:ext cx="255251" cy="14761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95" name="Rechteck 42"/>
              <p:cNvSpPr>
                <a:spLocks noChangeArrowheads="1"/>
              </p:cNvSpPr>
              <p:nvPr/>
            </p:nvSpPr>
            <p:spPr bwMode="auto">
              <a:xfrm rot="3586265">
                <a:off x="7964032" y="27703135"/>
                <a:ext cx="174105" cy="16230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96" name="Rechteck 43"/>
              <p:cNvSpPr>
                <a:spLocks noChangeArrowheads="1"/>
              </p:cNvSpPr>
              <p:nvPr/>
            </p:nvSpPr>
            <p:spPr bwMode="auto">
              <a:xfrm>
                <a:off x="6831207" y="27372641"/>
                <a:ext cx="255251" cy="14761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97" name="Rechteck 46"/>
              <p:cNvSpPr>
                <a:spLocks noChangeArrowheads="1"/>
              </p:cNvSpPr>
              <p:nvPr/>
            </p:nvSpPr>
            <p:spPr bwMode="auto">
              <a:xfrm>
                <a:off x="9213796" y="27735851"/>
                <a:ext cx="127625" cy="7317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98" name="Rechteck 47"/>
              <p:cNvSpPr>
                <a:spLocks noChangeArrowheads="1"/>
              </p:cNvSpPr>
              <p:nvPr/>
            </p:nvSpPr>
            <p:spPr bwMode="auto">
              <a:xfrm>
                <a:off x="9559389" y="27948031"/>
                <a:ext cx="127625" cy="16128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99" name="Rechteck 6"/>
              <p:cNvSpPr>
                <a:spLocks noChangeArrowheads="1"/>
              </p:cNvSpPr>
              <p:nvPr/>
            </p:nvSpPr>
            <p:spPr bwMode="auto">
              <a:xfrm>
                <a:off x="7016889" y="24387211"/>
                <a:ext cx="216409" cy="5046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100" name="Rechteck 99"/>
              <p:cNvSpPr>
                <a:spLocks noChangeArrowheads="1"/>
              </p:cNvSpPr>
              <p:nvPr/>
            </p:nvSpPr>
            <p:spPr bwMode="auto">
              <a:xfrm>
                <a:off x="6278796" y="25858041"/>
                <a:ext cx="876359" cy="312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  <p:sp>
            <p:nvSpPr>
              <p:cNvPr id="101" name="Rechteck 36"/>
              <p:cNvSpPr>
                <a:spLocks noChangeArrowheads="1"/>
              </p:cNvSpPr>
              <p:nvPr/>
            </p:nvSpPr>
            <p:spPr bwMode="auto">
              <a:xfrm rot="1525472">
                <a:off x="9477299" y="29781683"/>
                <a:ext cx="236583" cy="26143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176713"/>
                <a:endParaRPr lang="en-US"/>
              </a:p>
            </p:txBody>
          </p:sp>
        </p:grpSp>
        <p:sp>
          <p:nvSpPr>
            <p:cNvPr id="76" name="Rechteck 98"/>
            <p:cNvSpPr>
              <a:spLocks noChangeArrowheads="1"/>
            </p:cNvSpPr>
            <p:nvPr/>
          </p:nvSpPr>
          <p:spPr bwMode="auto">
            <a:xfrm>
              <a:off x="6850791" y="31336324"/>
              <a:ext cx="3018389" cy="312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176713"/>
              <a:endParaRPr lang="en-US"/>
            </a:p>
          </p:txBody>
        </p:sp>
      </p:grpSp>
      <p:pic>
        <p:nvPicPr>
          <p:cNvPr id="102" name="Grafik 3" descr="Thermoelectricity using Alkali Metal Thermal Electric Generators (AMTEC)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5" y="3890463"/>
            <a:ext cx="3237590" cy="21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2525" b="1895"/>
          <a:stretch>
            <a:fillRect/>
          </a:stretch>
        </p:blipFill>
        <p:spPr bwMode="auto">
          <a:xfrm>
            <a:off x="3851920" y="3729421"/>
            <a:ext cx="936716" cy="254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3550-0739-42B7-9A45-B15E57BCDFD5}" type="datetime1">
              <a:rPr lang="de-DE" smtClean="0"/>
              <a:pPr/>
              <a:t>29.10.2013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9397-55EF-4172-AAC6-91AAA4285C4B}" type="datetime1">
              <a:rPr lang="de-DE" smtClean="0"/>
              <a:pPr/>
              <a:t>29.10.2013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5972-A674-42BB-A6D3-497C66CECC7B}" type="datetime1">
              <a:rPr lang="de-DE" smtClean="0"/>
              <a:pPr/>
              <a:t>29.10.2013</a:t>
            </a:fld>
            <a:endParaRPr lang="de-DE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Nerea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E0CA-F49A-4A73-B57F-22997294E071}" type="datetime1">
              <a:rPr lang="de-DE" smtClean="0"/>
              <a:pPr/>
              <a:t>29.10.2013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8543-D51A-47F9-8B8C-F345AB63733A}" type="datetime1">
              <a:rPr lang="de-DE" smtClean="0"/>
              <a:pPr/>
              <a:t>29.10.2013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860C-D31C-4FE4-87E8-BBD43D289E2E}" type="datetime1">
              <a:rPr lang="de-DE" smtClean="0"/>
              <a:pPr/>
              <a:t>29.10.2013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3696-7C53-41B7-B728-05BA33284096}" type="datetime1">
              <a:rPr lang="de-DE" smtClean="0"/>
              <a:pPr/>
              <a:t>29.10.2013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3EAA-0E19-4292-8C88-DF7DBF40B533}" type="datetime1">
              <a:rPr lang="de-DE" smtClean="0"/>
              <a:pPr/>
              <a:t>29.10.2013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3304-4CBF-499B-B5D7-6025FB62C3E4}" type="datetime1">
              <a:rPr lang="de-DE" smtClean="0"/>
              <a:pPr/>
              <a:t>29.10.2013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16D7-93DC-4B03-AF4B-43CA872DBDE7}" type="datetime1">
              <a:rPr lang="de-DE" smtClean="0"/>
              <a:pPr/>
              <a:t>29.10.2013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11E6-56E3-4D02-B403-66B465DEBB30}" type="datetime1">
              <a:rPr lang="de-DE" smtClean="0"/>
              <a:pPr/>
              <a:t>29.10.2013</a:t>
            </a:fld>
            <a:endParaRPr lang="de-DE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5562600" y="6453336"/>
            <a:ext cx="2736850" cy="21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900" dirty="0" smtClean="0"/>
              <a:t>Institute for Neutron Physics and Reactor Technology</a:t>
            </a:r>
          </a:p>
        </p:txBody>
      </p:sp>
      <p:pic>
        <p:nvPicPr>
          <p:cNvPr id="12" name="Picture 14" descr="INR-Logo-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3" y="6440488"/>
            <a:ext cx="7048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7" r:id="rId3"/>
    <p:sldLayoutId id="2147483658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erea.diez@kit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mailto:wolfgang.hering@kit.edu" TargetMode="External"/><Relationship Id="rId4" Type="http://schemas.openxmlformats.org/officeDocument/2006/relationships/hyperlink" Target="mailto:alexandru.onea@kit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7" descr="Helmholtz_Allianz_LIMTECH_EN_RGB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3"/>
          <a:stretch/>
        </p:blipFill>
        <p:spPr bwMode="auto">
          <a:xfrm>
            <a:off x="3788489" y="332657"/>
            <a:ext cx="1539262" cy="68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8"/>
          <p:cNvSpPr txBox="1">
            <a:spLocks noChangeArrowheads="1"/>
          </p:cNvSpPr>
          <p:nvPr/>
        </p:nvSpPr>
        <p:spPr bwMode="auto">
          <a:xfrm>
            <a:off x="5940152" y="386080"/>
            <a:ext cx="29523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1200" b="1" i="1" dirty="0" smtClean="0">
                <a:solidFill>
                  <a:srgbClr val="0070C0"/>
                </a:solidFill>
              </a:rPr>
              <a:t>LIMTECH Alliance</a:t>
            </a:r>
            <a:endParaRPr lang="en-US" sz="900" b="1" i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900" b="1" i="1" dirty="0" smtClean="0">
                <a:solidFill>
                  <a:srgbClr val="0070C0"/>
                </a:solidFill>
              </a:rPr>
              <a:t> </a:t>
            </a:r>
            <a:r>
              <a:rPr lang="en-US" sz="900" b="1" i="1" dirty="0" err="1" smtClean="0">
                <a:solidFill>
                  <a:srgbClr val="0070C0"/>
                </a:solidFill>
              </a:rPr>
              <a:t>HEMCP:Helmholtz</a:t>
            </a:r>
            <a:r>
              <a:rPr lang="en-US" sz="900" b="1" i="1" dirty="0" smtClean="0">
                <a:solidFill>
                  <a:srgbClr val="0070C0"/>
                </a:solidFill>
              </a:rPr>
              <a:t> Energy Materials Characterization Platform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8" name="Text Box 93"/>
          <p:cNvSpPr txBox="1">
            <a:spLocks noChangeArrowheads="1"/>
          </p:cNvSpPr>
          <p:nvPr/>
        </p:nvSpPr>
        <p:spPr bwMode="auto">
          <a:xfrm>
            <a:off x="680440" y="1177588"/>
            <a:ext cx="785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smtClean="0"/>
              <a:t>Direct energy conversion using liquid metals</a:t>
            </a:r>
            <a:endParaRPr lang="de-DE" sz="2800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35696" y="2348880"/>
            <a:ext cx="5616624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sz="1400" dirty="0"/>
              <a:t>N. Díez de los Ríos, A. </a:t>
            </a:r>
            <a:r>
              <a:rPr lang="de-DE" sz="1400" dirty="0" smtClean="0"/>
              <a:t>Onea, W. Hering, R. Stieglitz, P. Moster</a:t>
            </a:r>
            <a:endParaRPr lang="de-DE" sz="1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95736" y="2730406"/>
            <a:ext cx="489654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sz="1600" dirty="0" smtClean="0"/>
              <a:t>3rd European </a:t>
            </a:r>
            <a:r>
              <a:rPr lang="de-DE" sz="1600" dirty="0" err="1" smtClean="0"/>
              <a:t>Energy</a:t>
            </a:r>
            <a:r>
              <a:rPr lang="de-DE" sz="1600" dirty="0" smtClean="0"/>
              <a:t> Conference, Budapest 2013</a:t>
            </a:r>
            <a:endParaRPr 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971600" y="164099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Development of a test facility for </a:t>
            </a:r>
          </a:p>
          <a:p>
            <a:pPr algn="ctr"/>
            <a:r>
              <a:rPr lang="en-US" sz="2000" dirty="0" smtClean="0"/>
              <a:t>Alkali Metal Thermoelectric Converter (AMTEC)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188640"/>
            <a:ext cx="6911975" cy="561975"/>
          </a:xfrm>
        </p:spPr>
        <p:txBody>
          <a:bodyPr/>
          <a:lstStyle/>
          <a:p>
            <a:r>
              <a:rPr lang="en-US" dirty="0" smtClean="0"/>
              <a:t>AMTEC test cell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29.10.2013</a:t>
            </a:fld>
            <a:endParaRPr lang="de-DE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1440160" cy="31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5154" b="1895"/>
          <a:stretch/>
        </p:blipFill>
        <p:spPr bwMode="auto">
          <a:xfrm>
            <a:off x="5702756" y="692696"/>
            <a:ext cx="1929196" cy="509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Gerade Verbindung 25"/>
          <p:cNvCxnSpPr/>
          <p:nvPr/>
        </p:nvCxnSpPr>
        <p:spPr>
          <a:xfrm>
            <a:off x="6782876" y="1844824"/>
            <a:ext cx="683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6667354" y="3212976"/>
            <a:ext cx="7990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6667354" y="3501008"/>
            <a:ext cx="7990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7341176" y="1844824"/>
            <a:ext cx="0" cy="1368152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7341176" y="321297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322428" y="2205734"/>
            <a:ext cx="14980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Thermal stresses</a:t>
            </a:r>
          </a:p>
          <a:p>
            <a:r>
              <a:rPr lang="en-US" sz="1050" dirty="0" smtClean="0">
                <a:latin typeface="+mn-lt"/>
              </a:rPr>
              <a:t>ΔT &gt; 300 °C</a:t>
            </a:r>
            <a:endParaRPr lang="en-US" sz="1050" dirty="0">
              <a:latin typeface="+mn-l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7466444" y="3247092"/>
            <a:ext cx="1570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BASE – steel joint: </a:t>
            </a:r>
            <a:r>
              <a:rPr lang="en-US" sz="1050" dirty="0" err="1" smtClean="0">
                <a:latin typeface="+mn-lt"/>
              </a:rPr>
              <a:t>Nb</a:t>
            </a:r>
            <a:endParaRPr lang="en-US" sz="1050" dirty="0">
              <a:latin typeface="+mn-lt"/>
            </a:endParaRPr>
          </a:p>
        </p:txBody>
      </p:sp>
      <p:sp>
        <p:nvSpPr>
          <p:cNvPr id="48" name="Inhaltsplatzhalter 8"/>
          <p:cNvSpPr txBox="1">
            <a:spLocks/>
          </p:cNvSpPr>
          <p:nvPr/>
        </p:nvSpPr>
        <p:spPr bwMode="auto">
          <a:xfrm>
            <a:off x="395536" y="3828642"/>
            <a:ext cx="3024335" cy="179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Tests</a:t>
            </a:r>
            <a:r>
              <a:rPr lang="en-US" sz="1400" dirty="0" smtClean="0"/>
              <a:t>*</a:t>
            </a:r>
          </a:p>
          <a:p>
            <a:r>
              <a:rPr lang="en-US" sz="1400" dirty="0" smtClean="0"/>
              <a:t>Ceramic-metal brazing</a:t>
            </a:r>
          </a:p>
          <a:p>
            <a:r>
              <a:rPr lang="en-US" sz="1400" dirty="0" smtClean="0"/>
              <a:t>Electrodes and current collectors</a:t>
            </a:r>
          </a:p>
          <a:p>
            <a:r>
              <a:rPr lang="en-US" sz="1400" dirty="0" smtClean="0"/>
              <a:t>Ceramic (thickness/ length/ Chem. Stability…)</a:t>
            </a:r>
          </a:p>
          <a:p>
            <a:r>
              <a:rPr lang="en-US" sz="1400" dirty="0" smtClean="0"/>
              <a:t>Corrosion and erosion</a:t>
            </a:r>
          </a:p>
          <a:p>
            <a:pPr marL="0" indent="0">
              <a:buNone/>
            </a:pPr>
            <a:r>
              <a:rPr lang="en-US" sz="1100" dirty="0" smtClean="0"/>
              <a:t>*</a:t>
            </a:r>
            <a:r>
              <a:rPr lang="en-US" sz="1000" dirty="0" smtClean="0"/>
              <a:t>together with other institutes in KIT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4211960" y="4005064"/>
            <a:ext cx="1122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AMTEC Cell (KIT 1990)</a:t>
            </a:r>
            <a:endParaRPr lang="en-US" sz="1000" dirty="0"/>
          </a:p>
        </p:txBody>
      </p:sp>
      <p:sp>
        <p:nvSpPr>
          <p:cNvPr id="11" name="Nach oben gebogener Pfeil 10"/>
          <p:cNvSpPr/>
          <p:nvPr/>
        </p:nvSpPr>
        <p:spPr>
          <a:xfrm rot="5400000">
            <a:off x="4959006" y="4320065"/>
            <a:ext cx="435449" cy="806761"/>
          </a:xfrm>
          <a:prstGeom prst="bentUpArrow">
            <a:avLst>
              <a:gd name="adj1" fmla="val 37599"/>
              <a:gd name="adj2" fmla="val 3235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7740352" y="594928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BASE</a:t>
            </a:r>
            <a:endParaRPr lang="en-US" sz="1050" dirty="0"/>
          </a:p>
        </p:txBody>
      </p:sp>
      <p:pic>
        <p:nvPicPr>
          <p:cNvPr id="43" name="Grafi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85563" y="4170483"/>
            <a:ext cx="2261578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Gerade Verbindung mit Pfeil 45"/>
          <p:cNvCxnSpPr/>
          <p:nvPr/>
        </p:nvCxnSpPr>
        <p:spPr>
          <a:xfrm flipH="1">
            <a:off x="6660232" y="4653136"/>
            <a:ext cx="1656184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572000" y="5517232"/>
            <a:ext cx="1656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Condenser </a:t>
            </a:r>
          </a:p>
          <a:p>
            <a:r>
              <a:rPr lang="en-US" sz="1050" dirty="0" smtClean="0">
                <a:latin typeface="+mn-lt"/>
              </a:rPr>
              <a:t>(air cooling)</a:t>
            </a:r>
            <a:endParaRPr lang="en-US" sz="1050" dirty="0">
              <a:latin typeface="+mn-lt"/>
            </a:endParaRPr>
          </a:p>
        </p:txBody>
      </p:sp>
      <p:cxnSp>
        <p:nvCxnSpPr>
          <p:cNvPr id="50" name="Gerade Verbindung mit Pfeil 49"/>
          <p:cNvCxnSpPr>
            <a:stCxn id="47" idx="0"/>
          </p:cNvCxnSpPr>
          <p:nvPr/>
        </p:nvCxnSpPr>
        <p:spPr>
          <a:xfrm flipV="1">
            <a:off x="5400092" y="4437112"/>
            <a:ext cx="756084" cy="108012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4572000" y="594928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Na heater</a:t>
            </a:r>
            <a:endParaRPr lang="en-US" sz="1050" dirty="0">
              <a:latin typeface="+mn-lt"/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5364088" y="4941168"/>
            <a:ext cx="1152128" cy="1152128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7674171" y="1637075"/>
            <a:ext cx="1656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Air cooling of holding </a:t>
            </a:r>
          </a:p>
          <a:p>
            <a:r>
              <a:rPr lang="en-US" sz="1050" dirty="0">
                <a:latin typeface="+mn-lt"/>
              </a:rPr>
              <a:t>f</a:t>
            </a:r>
            <a:r>
              <a:rPr lang="en-US" sz="1050" dirty="0" smtClean="0">
                <a:latin typeface="+mn-lt"/>
              </a:rPr>
              <a:t>lange (optional)</a:t>
            </a:r>
            <a:endParaRPr lang="en-US" sz="1050" dirty="0">
              <a:latin typeface="+mn-lt"/>
            </a:endParaRPr>
          </a:p>
        </p:txBody>
      </p:sp>
      <p:cxnSp>
        <p:nvCxnSpPr>
          <p:cNvPr id="45" name="Gerade Verbindung mit Pfeil 44"/>
          <p:cNvCxnSpPr>
            <a:stCxn id="33" idx="1"/>
          </p:cNvCxnSpPr>
          <p:nvPr/>
        </p:nvCxnSpPr>
        <p:spPr>
          <a:xfrm flipH="1">
            <a:off x="7236297" y="1844824"/>
            <a:ext cx="437874" cy="36091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nhaltsplatzhalter 8"/>
          <p:cNvSpPr txBox="1">
            <a:spLocks/>
          </p:cNvSpPr>
          <p:nvPr/>
        </p:nvSpPr>
        <p:spPr bwMode="auto">
          <a:xfrm>
            <a:off x="395536" y="1628800"/>
            <a:ext cx="3384376" cy="179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/>
              <a:t>Design based in AMTEC </a:t>
            </a:r>
            <a:r>
              <a:rPr lang="en-US" sz="1400" dirty="0"/>
              <a:t>cell </a:t>
            </a:r>
            <a:r>
              <a:rPr lang="en-US" sz="1400" dirty="0" smtClean="0"/>
              <a:t>from KIT</a:t>
            </a:r>
            <a:r>
              <a:rPr lang="en-US" sz="1400" dirty="0"/>
              <a:t>, 1990 </a:t>
            </a:r>
            <a:r>
              <a:rPr lang="en-US" sz="1400" dirty="0" smtClean="0"/>
              <a:t>– 2001.</a:t>
            </a:r>
            <a:endParaRPr lang="en-US" sz="1400" dirty="0"/>
          </a:p>
          <a:p>
            <a:pPr marL="809625"/>
            <a:r>
              <a:rPr lang="en-US" sz="1300" dirty="0" smtClean="0"/>
              <a:t>Current: </a:t>
            </a:r>
            <a:r>
              <a:rPr lang="en-US" sz="1300" dirty="0"/>
              <a:t>25 – 100 </a:t>
            </a:r>
            <a:r>
              <a:rPr lang="en-US" sz="1300" dirty="0" smtClean="0"/>
              <a:t>A</a:t>
            </a:r>
          </a:p>
          <a:p>
            <a:pPr marL="809625"/>
            <a:r>
              <a:rPr lang="en-US" sz="1300" dirty="0" smtClean="0"/>
              <a:t>Current </a:t>
            </a:r>
            <a:r>
              <a:rPr lang="en-US" sz="1300" dirty="0"/>
              <a:t>density: 0.5 – 1.5 </a:t>
            </a:r>
            <a:r>
              <a:rPr lang="en-US" sz="1300" dirty="0" smtClean="0"/>
              <a:t>A/cm</a:t>
            </a:r>
            <a:r>
              <a:rPr lang="en-US" sz="1300" baseline="30000" dirty="0" smtClean="0"/>
              <a:t>2</a:t>
            </a:r>
          </a:p>
          <a:p>
            <a:pPr marL="809625"/>
            <a:r>
              <a:rPr lang="en-US" sz="1300" dirty="0"/>
              <a:t>Voltage: 0.4 – 1.2 V</a:t>
            </a:r>
          </a:p>
          <a:p>
            <a:pPr marL="809625"/>
            <a:r>
              <a:rPr lang="en-US" sz="1300" dirty="0" smtClean="0"/>
              <a:t>Na </a:t>
            </a:r>
            <a:r>
              <a:rPr lang="en-US" sz="1300" dirty="0"/>
              <a:t>amount: ~ 0.2 </a:t>
            </a:r>
            <a:r>
              <a:rPr lang="en-US" sz="1300" dirty="0" smtClean="0"/>
              <a:t>kg</a:t>
            </a:r>
            <a:endParaRPr lang="en-US" sz="1300" dirty="0"/>
          </a:p>
        </p:txBody>
      </p:sp>
      <p:sp>
        <p:nvSpPr>
          <p:cNvPr id="27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Nerea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29.10.2013</a:t>
            </a:fld>
            <a:endParaRPr lang="de-DE" dirty="0"/>
          </a:p>
        </p:txBody>
      </p:sp>
      <p:pic>
        <p:nvPicPr>
          <p:cNvPr id="8" name="Grafik 7" descr="2012 Hunt Power vs Tim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77900"/>
            <a:ext cx="3522002" cy="207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24"/>
          <p:cNvSpPr txBox="1">
            <a:spLocks noChangeArrowheads="1"/>
          </p:cNvSpPr>
          <p:nvPr/>
        </p:nvSpPr>
        <p:spPr bwMode="auto">
          <a:xfrm>
            <a:off x="6265826" y="5911388"/>
            <a:ext cx="30027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050" dirty="0"/>
              <a:t>Hunt and Rasmussen – STAIF 2006</a:t>
            </a:r>
          </a:p>
        </p:txBody>
      </p:sp>
      <p:sp>
        <p:nvSpPr>
          <p:cNvPr id="26" name="Titel 2"/>
          <p:cNvSpPr>
            <a:spLocks noGrp="1"/>
          </p:cNvSpPr>
          <p:nvPr>
            <p:ph type="title"/>
          </p:nvPr>
        </p:nvSpPr>
        <p:spPr>
          <a:xfrm>
            <a:off x="390525" y="188640"/>
            <a:ext cx="6911975" cy="561975"/>
          </a:xfrm>
        </p:spPr>
        <p:txBody>
          <a:bodyPr/>
          <a:lstStyle/>
          <a:p>
            <a:r>
              <a:rPr lang="en-US" dirty="0" smtClean="0"/>
              <a:t>Research program</a:t>
            </a:r>
          </a:p>
        </p:txBody>
      </p:sp>
      <p:sp>
        <p:nvSpPr>
          <p:cNvPr id="27" name="Inhaltsplatzhalter 1"/>
          <p:cNvSpPr txBox="1">
            <a:spLocks/>
          </p:cNvSpPr>
          <p:nvPr/>
        </p:nvSpPr>
        <p:spPr bwMode="auto">
          <a:xfrm>
            <a:off x="389856" y="980728"/>
            <a:ext cx="5190256" cy="27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sz="1400" b="1" dirty="0" smtClean="0"/>
              <a:t>LIMTECH Project </a:t>
            </a:r>
            <a:r>
              <a:rPr lang="en-US" sz="1400" dirty="0" smtClean="0"/>
              <a:t>(HGF Alliance on Liquid Metal Technologies) </a:t>
            </a:r>
          </a:p>
          <a:p>
            <a:pPr>
              <a:defRPr/>
            </a:pPr>
            <a:r>
              <a:rPr lang="en-US" sz="1400" dirty="0" smtClean="0"/>
              <a:t>ATEFA construction </a:t>
            </a:r>
            <a:r>
              <a:rPr lang="en-US" sz="1400" dirty="0" smtClean="0">
                <a:sym typeface="Wingdings" pitchFamily="2" charset="2"/>
              </a:rPr>
              <a:t> AMTEC demonstrator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Design optimization</a:t>
            </a:r>
          </a:p>
          <a:p>
            <a:pPr marL="628650" lvl="1" indent="-266700"/>
            <a:r>
              <a:rPr lang="en-US" sz="1200" b="1" dirty="0"/>
              <a:t>Thermal and electrical </a:t>
            </a:r>
            <a:r>
              <a:rPr lang="en-US" sz="1200" b="1" dirty="0" smtClean="0"/>
              <a:t>performance</a:t>
            </a:r>
          </a:p>
          <a:p>
            <a:pPr marL="806450" lvl="1" indent="273050">
              <a:buFont typeface="Wingdings" pitchFamily="2" charset="2"/>
              <a:buChar char="Ø"/>
            </a:pPr>
            <a:r>
              <a:rPr lang="en-US" sz="1200" dirty="0" err="1" smtClean="0"/>
              <a:t>η</a:t>
            </a:r>
            <a:r>
              <a:rPr lang="en-US" sz="1200" baseline="-25000" dirty="0" err="1" smtClean="0"/>
              <a:t>max</a:t>
            </a:r>
            <a:r>
              <a:rPr lang="en-US" sz="1200" dirty="0" smtClean="0"/>
              <a:t> </a:t>
            </a:r>
            <a:r>
              <a:rPr lang="en-US" sz="1200" dirty="0"/>
              <a:t>~ 20 % </a:t>
            </a:r>
            <a:r>
              <a:rPr lang="en-US" sz="1200" dirty="0" smtClean="0"/>
              <a:t> </a:t>
            </a:r>
          </a:p>
          <a:p>
            <a:pPr>
              <a:defRPr/>
            </a:pPr>
            <a:r>
              <a:rPr lang="en-US" sz="1400" dirty="0" smtClean="0"/>
              <a:t>Investigation in degradation behavior</a:t>
            </a:r>
          </a:p>
          <a:p>
            <a:pPr marL="628650" lvl="1" indent="-266700"/>
            <a:r>
              <a:rPr lang="en-US" sz="1200" b="1" dirty="0" smtClean="0"/>
              <a:t>Power </a:t>
            </a:r>
            <a:r>
              <a:rPr lang="en-US" sz="1200" b="1" dirty="0"/>
              <a:t>degradation</a:t>
            </a:r>
          </a:p>
          <a:p>
            <a:pPr marL="1076325" lvl="2" indent="-269875">
              <a:buFont typeface="Wingdings" pitchFamily="2" charset="2"/>
              <a:buChar char="Ø"/>
            </a:pPr>
            <a:r>
              <a:rPr lang="en-US" sz="1200" dirty="0" err="1"/>
              <a:t>Lodhi</a:t>
            </a:r>
            <a:r>
              <a:rPr lang="en-US" sz="1200" dirty="0"/>
              <a:t> et al. (2001) </a:t>
            </a:r>
            <a:r>
              <a:rPr lang="en-US" sz="1200" dirty="0">
                <a:sym typeface="Wingdings" pitchFamily="2" charset="2"/>
              </a:rPr>
              <a:t>50 % loss (2 years)</a:t>
            </a:r>
            <a:endParaRPr lang="en-US" sz="1200" baseline="-25000" dirty="0">
              <a:sym typeface="Wingdings" pitchFamily="2" charset="2"/>
            </a:endParaRPr>
          </a:p>
          <a:p>
            <a:pPr marL="1346200" lvl="3" indent="-266700">
              <a:buFont typeface="Wingdings"/>
              <a:buChar char="à"/>
            </a:pPr>
            <a:r>
              <a:rPr lang="en-US" sz="1100" dirty="0" smtClean="0">
                <a:sym typeface="Wingdings" pitchFamily="2" charset="2"/>
              </a:rPr>
              <a:t>BASE </a:t>
            </a:r>
            <a:r>
              <a:rPr lang="en-US" sz="1100" dirty="0">
                <a:sym typeface="Wingdings" pitchFamily="2" charset="2"/>
              </a:rPr>
              <a:t>degradation ~ 60 % </a:t>
            </a:r>
            <a:endParaRPr lang="en-US" sz="1100" dirty="0" smtClean="0">
              <a:sym typeface="Wingdings" pitchFamily="2" charset="2"/>
            </a:endParaRPr>
          </a:p>
          <a:p>
            <a:pPr marL="1346200" lvl="3" indent="-266700">
              <a:buFont typeface="Wingdings"/>
              <a:buChar char="à"/>
            </a:pPr>
            <a:r>
              <a:rPr lang="en-US" sz="1100" dirty="0" smtClean="0">
                <a:sym typeface="Wingdings" pitchFamily="2" charset="2"/>
              </a:rPr>
              <a:t>Electrode </a:t>
            </a:r>
            <a:r>
              <a:rPr lang="en-US" sz="1100" dirty="0">
                <a:sym typeface="Wingdings" pitchFamily="2" charset="2"/>
              </a:rPr>
              <a:t>degradation ~ 20 %</a:t>
            </a:r>
          </a:p>
          <a:p>
            <a:pPr marL="1076325" lvl="2" indent="-269875">
              <a:buFont typeface="Wingdings" pitchFamily="2" charset="2"/>
              <a:buChar char="Ø"/>
            </a:pPr>
            <a:r>
              <a:rPr lang="en-US" sz="1200" dirty="0"/>
              <a:t>Hunt et al. (2006) </a:t>
            </a:r>
            <a:r>
              <a:rPr lang="en-US" sz="1200" dirty="0">
                <a:sym typeface="Wingdings" pitchFamily="2" charset="2"/>
              </a:rPr>
              <a:t> no power degradation! (5 years) </a:t>
            </a:r>
          </a:p>
          <a:p>
            <a:pPr>
              <a:defRPr/>
            </a:pPr>
            <a:r>
              <a:rPr lang="en-US" sz="1400" dirty="0" smtClean="0"/>
              <a:t>Construction </a:t>
            </a:r>
            <a:r>
              <a:rPr lang="en-US" sz="1400" dirty="0"/>
              <a:t>of advanced liquid-&amp; vapor anode cells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89" y="1386274"/>
            <a:ext cx="3800989" cy="213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feld 24"/>
          <p:cNvSpPr txBox="1">
            <a:spLocks noChangeArrowheads="1"/>
          </p:cNvSpPr>
          <p:nvPr/>
        </p:nvSpPr>
        <p:spPr bwMode="auto">
          <a:xfrm>
            <a:off x="6105710" y="3391108"/>
            <a:ext cx="30027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050" dirty="0" err="1" smtClean="0"/>
              <a:t>Heinzel</a:t>
            </a:r>
            <a:r>
              <a:rPr lang="en-US" sz="1050" dirty="0" smtClean="0"/>
              <a:t> et al.– KIT 1991</a:t>
            </a:r>
            <a:endParaRPr lang="en-US" sz="1050" dirty="0"/>
          </a:p>
        </p:txBody>
      </p:sp>
      <p:sp>
        <p:nvSpPr>
          <p:cNvPr id="13" name="Inhaltsplatzhalter 1"/>
          <p:cNvSpPr txBox="1">
            <a:spLocks/>
          </p:cNvSpPr>
          <p:nvPr/>
        </p:nvSpPr>
        <p:spPr bwMode="auto">
          <a:xfrm>
            <a:off x="395288" y="3933056"/>
            <a:ext cx="5096288" cy="2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sz="1400" b="1" dirty="0" smtClean="0"/>
              <a:t>HEMCP </a:t>
            </a:r>
            <a:r>
              <a:rPr lang="en-US" sz="1400" b="1" dirty="0"/>
              <a:t>Project </a:t>
            </a:r>
            <a:r>
              <a:rPr lang="en-US" sz="1400" dirty="0"/>
              <a:t>(Helmholtz Material Characterization Platform)</a:t>
            </a:r>
          </a:p>
          <a:p>
            <a:pPr>
              <a:defRPr/>
            </a:pPr>
            <a:r>
              <a:rPr lang="en-US" sz="1400" dirty="0" smtClean="0"/>
              <a:t>Material characterization (in collaboration with material science, ceramic technology):</a:t>
            </a:r>
          </a:p>
          <a:p>
            <a:pPr lvl="1">
              <a:defRPr/>
            </a:pPr>
            <a:r>
              <a:rPr lang="en-US" sz="1400" dirty="0" smtClean="0"/>
              <a:t>BASE-steel interface (</a:t>
            </a:r>
            <a:r>
              <a:rPr lang="en-US" sz="1400" dirty="0" err="1" smtClean="0"/>
              <a:t>Nb</a:t>
            </a:r>
            <a:r>
              <a:rPr lang="en-US" sz="1400" dirty="0" smtClean="0"/>
              <a:t>)</a:t>
            </a:r>
          </a:p>
          <a:p>
            <a:pPr lvl="1">
              <a:defRPr/>
            </a:pPr>
            <a:r>
              <a:rPr lang="en-US" sz="1400" dirty="0" smtClean="0"/>
              <a:t>Steel corrosion / erosion</a:t>
            </a:r>
          </a:p>
          <a:p>
            <a:pPr lvl="1">
              <a:defRPr/>
            </a:pPr>
            <a:r>
              <a:rPr lang="en-US" sz="1400" dirty="0" smtClean="0"/>
              <a:t>Electrode composition (Mo, </a:t>
            </a:r>
            <a:r>
              <a:rPr lang="en-US" sz="1400" dirty="0" err="1" smtClean="0"/>
              <a:t>TiN</a:t>
            </a:r>
            <a:r>
              <a:rPr lang="en-US" sz="1400" dirty="0" smtClean="0"/>
              <a:t>, </a:t>
            </a:r>
            <a:r>
              <a:rPr lang="en-US" sz="1400" dirty="0" err="1" smtClean="0"/>
              <a:t>RhW</a:t>
            </a:r>
            <a:r>
              <a:rPr lang="en-US" sz="1400" dirty="0" smtClean="0"/>
              <a:t>) and construction</a:t>
            </a:r>
          </a:p>
          <a:p>
            <a:pPr lvl="1">
              <a:defRPr/>
            </a:pPr>
            <a:r>
              <a:rPr lang="en-US" sz="1400" dirty="0"/>
              <a:t>BASE (chemical stability, homogeneity, ionic conductivity)</a:t>
            </a:r>
          </a:p>
          <a:p>
            <a:pPr>
              <a:buFontTx/>
              <a:buNone/>
              <a:defRPr/>
            </a:pPr>
            <a:r>
              <a:rPr lang="en-US" sz="1400" dirty="0" smtClean="0"/>
              <a:t>	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Nerea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7020272" y="1556792"/>
            <a:ext cx="288032" cy="1512168"/>
          </a:xfrm>
          <a:prstGeom prst="rect">
            <a:avLst/>
          </a:prstGeom>
          <a:noFill/>
          <a:ln>
            <a:solidFill>
              <a:srgbClr val="9DCFF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8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Outlook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1864" y="1340768"/>
            <a:ext cx="8356600" cy="2518469"/>
          </a:xfrm>
        </p:spPr>
        <p:txBody>
          <a:bodyPr/>
          <a:lstStyle/>
          <a:p>
            <a:r>
              <a:rPr lang="en-US" dirty="0" smtClean="0"/>
              <a:t>Next step: tested technology of liquid-anode AMTEC and improved technology</a:t>
            </a:r>
          </a:p>
          <a:p>
            <a:r>
              <a:rPr lang="en-US" dirty="0" smtClean="0"/>
              <a:t>Investigation of the performance and power degradation of AMTEC</a:t>
            </a:r>
          </a:p>
          <a:p>
            <a:r>
              <a:rPr lang="en-US" dirty="0" smtClean="0"/>
              <a:t>Study of BASE, electrodes</a:t>
            </a:r>
          </a:p>
          <a:p>
            <a:r>
              <a:rPr lang="en-US" dirty="0" smtClean="0"/>
              <a:t>Feasibility of AMTEC for CSP plants as a topping system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29.10.2013</a:t>
            </a:fld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2585" r="1"/>
          <a:stretch/>
        </p:blipFill>
        <p:spPr bwMode="auto">
          <a:xfrm>
            <a:off x="3419872" y="3334153"/>
            <a:ext cx="2311371" cy="290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Nerea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29.10.2013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27583" y="1549822"/>
            <a:ext cx="78242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 for your attention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71800" y="3494038"/>
            <a:ext cx="360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Contact</a:t>
            </a:r>
            <a:r>
              <a:rPr lang="de-DE" b="1" dirty="0" smtClean="0"/>
              <a:t>:</a:t>
            </a:r>
          </a:p>
          <a:p>
            <a:pPr algn="ctr"/>
            <a:r>
              <a:rPr lang="de-DE" sz="1400" dirty="0" smtClean="0">
                <a:hlinkClick r:id="rId3"/>
              </a:rPr>
              <a:t>nerea.diez@kit.edu</a:t>
            </a:r>
            <a:endParaRPr lang="de-DE" sz="1400" dirty="0" smtClean="0"/>
          </a:p>
          <a:p>
            <a:pPr algn="ctr"/>
            <a:r>
              <a:rPr lang="de-DE" sz="1400" dirty="0">
                <a:hlinkClick r:id="rId4"/>
              </a:rPr>
              <a:t>alexandru.onea@kit.edu</a:t>
            </a:r>
            <a:endParaRPr lang="de-DE" sz="1400" dirty="0" smtClean="0"/>
          </a:p>
          <a:p>
            <a:pPr algn="ctr"/>
            <a:r>
              <a:rPr lang="de-DE" sz="1400" dirty="0" smtClean="0">
                <a:hlinkClick r:id="rId5"/>
              </a:rPr>
              <a:t>wolfgang.hering@kit.edu</a:t>
            </a:r>
            <a:endParaRPr lang="de-DE" sz="1400" dirty="0" smtClean="0"/>
          </a:p>
          <a:p>
            <a:pPr algn="ctr"/>
            <a:endParaRPr lang="de-DE" sz="1400" dirty="0"/>
          </a:p>
        </p:txBody>
      </p:sp>
      <p:pic>
        <p:nvPicPr>
          <p:cNvPr id="8" name="Grafik 27" descr="Helmholtz_Allianz_LIMTECH_EN_RG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5133"/>
            <a:ext cx="1539262" cy="89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51520" y="376788"/>
            <a:ext cx="208823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70C0"/>
                </a:solidFill>
              </a:rPr>
              <a:t> 			   </a:t>
            </a:r>
            <a:r>
              <a:rPr lang="en-US" sz="900" b="1" i="1" smtClean="0">
                <a:solidFill>
                  <a:srgbClr val="0070C0"/>
                </a:solidFill>
              </a:rPr>
              <a:t>and HEMCP:</a:t>
            </a:r>
            <a:br>
              <a:rPr lang="en-US" sz="900" b="1" i="1" smtClean="0">
                <a:solidFill>
                  <a:srgbClr val="0070C0"/>
                </a:solidFill>
              </a:rPr>
            </a:br>
            <a:r>
              <a:rPr lang="en-US" sz="900" b="1" i="1" smtClean="0">
                <a:solidFill>
                  <a:srgbClr val="0070C0"/>
                </a:solidFill>
              </a:rPr>
              <a:t>Helmholtz Energy Materials Characterization Platform</a:t>
            </a:r>
            <a:endParaRPr lang="en-US" sz="2800" b="1" i="1">
              <a:solidFill>
                <a:srgbClr val="0070C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27583" y="4725144"/>
            <a:ext cx="6696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Funding:</a:t>
            </a:r>
          </a:p>
          <a:p>
            <a:r>
              <a:rPr lang="en-US" dirty="0" smtClean="0"/>
              <a:t>LIMTEC (Liquid Metal Technology) Alliance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HGF Alliance</a:t>
            </a:r>
          </a:p>
          <a:p>
            <a:r>
              <a:rPr lang="en-US" dirty="0" smtClean="0"/>
              <a:t>HEMCP (Helmholtz Energy Materials Characterization Platform)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Nerea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3" descr="Thermoelectricity using Alkali Metal Thermal Electric Generators (AMTEC)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9"/>
          <a:stretch/>
        </p:blipFill>
        <p:spPr bwMode="auto">
          <a:xfrm>
            <a:off x="5148064" y="2334809"/>
            <a:ext cx="3801482" cy="238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Inhaltsplatzhalter 8"/>
          <p:cNvSpPr txBox="1">
            <a:spLocks/>
          </p:cNvSpPr>
          <p:nvPr/>
        </p:nvSpPr>
        <p:spPr bwMode="auto">
          <a:xfrm>
            <a:off x="464146" y="2114612"/>
            <a:ext cx="5043958" cy="340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dirty="0" smtClean="0"/>
              <a:t>Key component: </a:t>
            </a:r>
            <a:r>
              <a:rPr lang="el-GR" sz="1400" dirty="0" smtClean="0"/>
              <a:t>β</a:t>
            </a:r>
            <a:r>
              <a:rPr lang="en-US" sz="1400" dirty="0" smtClean="0"/>
              <a:t>’’-Alumina Solid Electrolyte (BASE)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 smtClean="0"/>
              <a:t>	</a:t>
            </a:r>
            <a:r>
              <a:rPr lang="en-US" sz="1400" dirty="0" smtClean="0"/>
              <a:t>BASE</a:t>
            </a:r>
            <a:r>
              <a:rPr lang="en-US" sz="1400" dirty="0"/>
              <a:t>: ~ 85% Al</a:t>
            </a:r>
            <a:r>
              <a:rPr lang="en-US" sz="1400" baseline="-25000" dirty="0"/>
              <a:t>2</a:t>
            </a:r>
            <a:r>
              <a:rPr lang="en-US" sz="1400" dirty="0"/>
              <a:t>O</a:t>
            </a:r>
            <a:r>
              <a:rPr lang="en-US" sz="1400" baseline="-25000" dirty="0"/>
              <a:t>3</a:t>
            </a:r>
            <a:r>
              <a:rPr lang="en-US" sz="1400" dirty="0"/>
              <a:t>, ~10% Na</a:t>
            </a:r>
            <a:r>
              <a:rPr lang="en-US" sz="1400" baseline="-25000" dirty="0"/>
              <a:t>2</a:t>
            </a:r>
            <a:r>
              <a:rPr lang="en-US" sz="1400" dirty="0"/>
              <a:t>O. 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smtClean="0">
                <a:sym typeface="Wingdings" pitchFamily="2" charset="2"/>
              </a:rPr>
              <a:t>Key process: Na-ionization (</a:t>
            </a:r>
            <a:r>
              <a:rPr lang="el-GR" sz="1400" dirty="0" smtClean="0">
                <a:sym typeface="Wingdings" pitchFamily="2" charset="2"/>
              </a:rPr>
              <a:t>Δ</a:t>
            </a:r>
            <a:r>
              <a:rPr lang="en-US" sz="1400" dirty="0" smtClean="0">
                <a:sym typeface="Wingdings" pitchFamily="2" charset="2"/>
              </a:rPr>
              <a:t>P across  BASE)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smtClean="0"/>
              <a:t>High T &amp; P-side (anode):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 smtClean="0"/>
              <a:t>	P</a:t>
            </a:r>
            <a:r>
              <a:rPr lang="en-US" sz="1400" baseline="-25000" dirty="0" smtClean="0"/>
              <a:t>Na</a:t>
            </a:r>
            <a:r>
              <a:rPr lang="en-US" sz="1400" dirty="0" smtClean="0"/>
              <a:t> ~ 1 ÷ 2 bar;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Na</a:t>
            </a:r>
            <a:r>
              <a:rPr lang="en-US" sz="1400" baseline="-25000" dirty="0" smtClean="0"/>
              <a:t> </a:t>
            </a:r>
            <a:r>
              <a:rPr lang="en-US" sz="1400" dirty="0"/>
              <a:t>~ 600 ÷ 1000 </a:t>
            </a:r>
            <a:r>
              <a:rPr lang="en-US" sz="1400" dirty="0" smtClean="0"/>
              <a:t>°C </a:t>
            </a:r>
            <a:r>
              <a:rPr lang="en-US" sz="1400" dirty="0"/>
              <a:t> </a:t>
            </a:r>
            <a:endParaRPr lang="en-US" sz="1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/>
              <a:t>	</a:t>
            </a:r>
            <a:r>
              <a:rPr lang="en-US" sz="1400" dirty="0" smtClean="0"/>
              <a:t>Na – liquid / vapor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Low </a:t>
            </a:r>
            <a:r>
              <a:rPr lang="en-US" sz="1400" dirty="0"/>
              <a:t>T &amp; </a:t>
            </a:r>
            <a:r>
              <a:rPr lang="en-US" sz="1400" dirty="0" smtClean="0"/>
              <a:t>P-side (cathode):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/>
              <a:t>	P</a:t>
            </a:r>
            <a:r>
              <a:rPr lang="en-US" sz="1400" baseline="-25000" dirty="0"/>
              <a:t>Na</a:t>
            </a:r>
            <a:r>
              <a:rPr lang="en-US" sz="1400" dirty="0"/>
              <a:t> &lt;</a:t>
            </a:r>
            <a:r>
              <a:rPr lang="en-US" sz="1400" dirty="0" smtClean="0"/>
              <a:t> 100 Pa; </a:t>
            </a:r>
            <a:r>
              <a:rPr lang="en-US" sz="1400" dirty="0" err="1"/>
              <a:t>T</a:t>
            </a:r>
            <a:r>
              <a:rPr lang="en-US" sz="1400" baseline="-25000" dirty="0" err="1"/>
              <a:t>Na</a:t>
            </a:r>
            <a:r>
              <a:rPr lang="en-US" sz="1400" baseline="-25000" dirty="0"/>
              <a:t> </a:t>
            </a:r>
            <a:r>
              <a:rPr lang="en-US" sz="1400" dirty="0"/>
              <a:t>~ </a:t>
            </a:r>
            <a:r>
              <a:rPr lang="en-US" sz="1400" dirty="0" smtClean="0"/>
              <a:t>200</a:t>
            </a:r>
            <a:r>
              <a:rPr lang="en-US" sz="1400" dirty="0"/>
              <a:t> ÷ </a:t>
            </a:r>
            <a:r>
              <a:rPr lang="en-US" sz="1400" dirty="0" smtClean="0"/>
              <a:t>500 </a:t>
            </a:r>
            <a:r>
              <a:rPr lang="en-US" sz="1400" dirty="0"/>
              <a:t>°C  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smtClean="0">
                <a:sym typeface="Wingdings" pitchFamily="2" charset="2"/>
              </a:rPr>
              <a:t>Condensed Na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ym typeface="Wingdings" pitchFamily="2" charset="2"/>
              </a:rPr>
              <a:t>Na return line: EM pump or wick</a:t>
            </a: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260648"/>
            <a:ext cx="6911975" cy="561975"/>
          </a:xfrm>
        </p:spPr>
        <p:txBody>
          <a:bodyPr/>
          <a:lstStyle/>
          <a:p>
            <a:r>
              <a:rPr lang="en-US" dirty="0" smtClean="0"/>
              <a:t>Alkali Metal Thermoelectric Converter (AMTEC)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29.10.2013</a:t>
            </a:fld>
            <a:endParaRPr lang="de-DE" dirty="0"/>
          </a:p>
        </p:txBody>
      </p:sp>
      <p:sp>
        <p:nvSpPr>
          <p:cNvPr id="24" name="Textfeld 8"/>
          <p:cNvSpPr txBox="1">
            <a:spLocks noChangeArrowheads="1"/>
          </p:cNvSpPr>
          <p:nvPr/>
        </p:nvSpPr>
        <p:spPr bwMode="auto">
          <a:xfrm>
            <a:off x="392138" y="1690868"/>
            <a:ext cx="2880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/>
              <a:t>Operating principle </a:t>
            </a:r>
            <a:endParaRPr lang="en-US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6156176" y="4679558"/>
            <a:ext cx="1980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Simplified AMTEC process</a:t>
            </a:r>
            <a:endParaRPr lang="en-US" sz="1100" dirty="0"/>
          </a:p>
        </p:txBody>
      </p:sp>
      <p:sp>
        <p:nvSpPr>
          <p:cNvPr id="62" name="Textfeld 61"/>
          <p:cNvSpPr txBox="1"/>
          <p:nvPr/>
        </p:nvSpPr>
        <p:spPr>
          <a:xfrm>
            <a:off x="6372200" y="5157192"/>
            <a:ext cx="1489756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Na        </a:t>
            </a:r>
            <a:r>
              <a:rPr lang="de-DE" sz="1400" b="1" dirty="0" err="1" smtClean="0"/>
              <a:t>Na</a:t>
            </a:r>
            <a:r>
              <a:rPr lang="de-DE" sz="1400" b="1" baseline="30000" dirty="0" smtClean="0"/>
              <a:t>+</a:t>
            </a:r>
            <a:r>
              <a:rPr lang="de-DE" sz="1400" b="1" dirty="0"/>
              <a:t> </a:t>
            </a:r>
            <a:r>
              <a:rPr lang="de-DE" sz="1400" b="1" dirty="0" smtClean="0"/>
              <a:t>+ e</a:t>
            </a:r>
            <a:r>
              <a:rPr lang="de-DE" sz="1400" b="1" baseline="30000" dirty="0" smtClean="0"/>
              <a:t>-</a:t>
            </a:r>
            <a:r>
              <a:rPr lang="de-DE" sz="1400" b="1" dirty="0"/>
              <a:t> </a:t>
            </a:r>
            <a:endParaRPr lang="de-DE" sz="1400" b="1" baseline="30000" dirty="0"/>
          </a:p>
        </p:txBody>
      </p:sp>
      <p:cxnSp>
        <p:nvCxnSpPr>
          <p:cNvPr id="67" name="Gerade Verbindung mit Pfeil 66"/>
          <p:cNvCxnSpPr/>
          <p:nvPr/>
        </p:nvCxnSpPr>
        <p:spPr>
          <a:xfrm>
            <a:off x="6804248" y="5301208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Nerea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4" name="Gruppieren 34823"/>
          <p:cNvGrpSpPr/>
          <p:nvPr/>
        </p:nvGrpSpPr>
        <p:grpSpPr>
          <a:xfrm>
            <a:off x="4716016" y="908720"/>
            <a:ext cx="4329109" cy="3528392"/>
            <a:chOff x="4581169" y="2539393"/>
            <a:chExt cx="4329109" cy="35283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5" r="6423"/>
            <a:stretch/>
          </p:blipFill>
          <p:spPr bwMode="auto">
            <a:xfrm>
              <a:off x="4869201" y="2539393"/>
              <a:ext cx="4041077" cy="3528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" t="20127" r="91675" b="23415"/>
            <a:stretch/>
          </p:blipFill>
          <p:spPr bwMode="auto">
            <a:xfrm>
              <a:off x="4581169" y="3259473"/>
              <a:ext cx="358011" cy="199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701800" y="6381328"/>
            <a:ext cx="3806304" cy="360363"/>
          </a:xfrm>
          <a:ln/>
        </p:spPr>
        <p:txBody>
          <a:bodyPr/>
          <a:lstStyle/>
          <a:p>
            <a:pPr>
              <a:defRPr/>
            </a:pPr>
            <a:r>
              <a:rPr lang="en-US" sz="1200" dirty="0" err="1"/>
              <a:t>Nerea</a:t>
            </a:r>
            <a:r>
              <a:rPr lang="en-US" sz="1200" dirty="0"/>
              <a:t> </a:t>
            </a:r>
            <a:r>
              <a:rPr lang="en-US" sz="1200" dirty="0" err="1" smtClean="0"/>
              <a:t>Díez</a:t>
            </a:r>
            <a:r>
              <a:rPr lang="en-US" sz="1200" dirty="0" smtClean="0"/>
              <a:t> </a:t>
            </a:r>
            <a:r>
              <a:rPr lang="en-US" sz="1200" dirty="0"/>
              <a:t>de los </a:t>
            </a:r>
            <a:r>
              <a:rPr lang="en-US" sz="1200" dirty="0" smtClean="0"/>
              <a:t>Ríos</a:t>
            </a:r>
            <a:r>
              <a:rPr lang="en-US" sz="1200" dirty="0"/>
              <a:t>. Direct energy conversion using liquid </a:t>
            </a:r>
            <a:r>
              <a:rPr lang="en-US" sz="1200" dirty="0" smtClean="0"/>
              <a:t>metals. E2C 2013</a:t>
            </a:r>
            <a:endParaRPr lang="en-US" sz="12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4321" y="130721"/>
            <a:ext cx="6911975" cy="561975"/>
          </a:xfrm>
        </p:spPr>
        <p:txBody>
          <a:bodyPr/>
          <a:lstStyle/>
          <a:p>
            <a:r>
              <a:rPr lang="en-US" sz="2000" b="0" dirty="0" smtClean="0"/>
              <a:t>Liquid metals as heat transfer fluids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33" y="4725144"/>
            <a:ext cx="2268251" cy="151216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/>
              <a:t>Advantages of liquid Na</a:t>
            </a:r>
          </a:p>
          <a:p>
            <a:r>
              <a:rPr lang="en-US" sz="1200" dirty="0" smtClean="0"/>
              <a:t>Thermal stability at 880 °C</a:t>
            </a:r>
          </a:p>
          <a:p>
            <a:r>
              <a:rPr lang="en-US" sz="1200" dirty="0" smtClean="0"/>
              <a:t>Relatively low melting point  </a:t>
            </a:r>
          </a:p>
          <a:p>
            <a:r>
              <a:rPr lang="en-US" sz="1200" dirty="0" smtClean="0"/>
              <a:t>Low viscosity</a:t>
            </a:r>
          </a:p>
          <a:p>
            <a:r>
              <a:rPr lang="en-US" sz="1200" dirty="0" smtClean="0"/>
              <a:t>Low density </a:t>
            </a:r>
          </a:p>
          <a:p>
            <a:r>
              <a:rPr lang="en-US" sz="1200" dirty="0" smtClean="0"/>
              <a:t>High thermal conductivity  </a:t>
            </a:r>
          </a:p>
          <a:p>
            <a:r>
              <a:rPr lang="en-US" sz="1200" dirty="0" smtClean="0"/>
              <a:t>Good heat capacity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EC046514-D64E-4E11-9A4F-93F7342547CA}" type="datetime1">
              <a:rPr lang="de-DE" smtClean="0"/>
              <a:pPr/>
              <a:t>29.10.2013</a:t>
            </a:fld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2952835" y="4729316"/>
            <a:ext cx="1979205" cy="14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Disadvantage of liquid Na</a:t>
            </a:r>
          </a:p>
          <a:p>
            <a:r>
              <a:rPr lang="en-US" sz="1200" dirty="0" smtClean="0"/>
              <a:t>Reactive with air and water</a:t>
            </a:r>
          </a:p>
        </p:txBody>
      </p:sp>
      <p:sp>
        <p:nvSpPr>
          <p:cNvPr id="3" name="Ellipse 2"/>
          <p:cNvSpPr/>
          <p:nvPr/>
        </p:nvSpPr>
        <p:spPr>
          <a:xfrm>
            <a:off x="7956376" y="1158488"/>
            <a:ext cx="864096" cy="360040"/>
          </a:xfrm>
          <a:prstGeom prst="ellipse">
            <a:avLst/>
          </a:prstGeom>
          <a:noFill/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7452320" y="1340768"/>
            <a:ext cx="0" cy="2736304"/>
          </a:xfrm>
          <a:prstGeom prst="line">
            <a:avLst/>
          </a:prstGeom>
          <a:ln w="12700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220072" y="1338508"/>
            <a:ext cx="2241535" cy="0"/>
          </a:xfrm>
          <a:prstGeom prst="line">
            <a:avLst/>
          </a:prstGeom>
          <a:ln w="12700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feil nach unten 19"/>
          <p:cNvSpPr/>
          <p:nvPr/>
        </p:nvSpPr>
        <p:spPr>
          <a:xfrm>
            <a:off x="6804248" y="4576956"/>
            <a:ext cx="508804" cy="436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5868144" y="5157192"/>
            <a:ext cx="2322380" cy="93563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Sodium good candidate as a HTF in CSP systems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100392" y="4293676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</a:t>
            </a:r>
            <a:r>
              <a:rPr lang="de-DE" sz="800" dirty="0" err="1" smtClean="0"/>
              <a:t>J.Pacio</a:t>
            </a:r>
            <a:r>
              <a:rPr lang="de-DE" sz="800" dirty="0" smtClean="0"/>
              <a:t>, 2013)</a:t>
            </a:r>
            <a:endParaRPr lang="de-DE" sz="8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54972"/>
              </p:ext>
            </p:extLst>
          </p:nvPr>
        </p:nvGraphicFramePr>
        <p:xfrm>
          <a:off x="323528" y="1052737"/>
          <a:ext cx="446449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85916"/>
                <a:gridCol w="726252"/>
                <a:gridCol w="720080"/>
                <a:gridCol w="799722"/>
                <a:gridCol w="712446"/>
              </a:tblGrid>
              <a:tr h="597922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Variable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smtClean="0"/>
                        <a:t>HOT Fluids Specification</a:t>
                      </a:r>
                      <a:r>
                        <a:rPr lang="en-US" sz="800" baseline="0" noProof="0" smtClean="0"/>
                        <a:t> Target (2nd target)</a:t>
                      </a:r>
                      <a:endParaRPr lang="en-US" sz="800" noProof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smtClean="0"/>
                        <a:t>Therminol</a:t>
                      </a:r>
                      <a:r>
                        <a:rPr lang="en-US" sz="800" baseline="0" noProof="0" smtClean="0"/>
                        <a:t> VP-1</a:t>
                      </a:r>
                      <a:endParaRPr lang="en-US" sz="800" noProof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smtClean="0"/>
                        <a:t>Solar Salt (60% NaN03/</a:t>
                      </a:r>
                    </a:p>
                    <a:p>
                      <a:pPr algn="ctr"/>
                      <a:r>
                        <a:rPr lang="en-US" sz="800" noProof="0" smtClean="0"/>
                        <a:t>40% KNO3)</a:t>
                      </a:r>
                      <a:endParaRPr lang="en-US" sz="800" noProof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Liquid</a:t>
                      </a:r>
                      <a:r>
                        <a:rPr lang="en-US" sz="800" baseline="0" noProof="0" dirty="0" smtClean="0"/>
                        <a:t> metals</a:t>
                      </a:r>
                    </a:p>
                    <a:p>
                      <a:pPr algn="ctr"/>
                      <a:r>
                        <a:rPr lang="en-US" sz="800" baseline="0" noProof="0" dirty="0" smtClean="0"/>
                        <a:t>(General)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Liquid Sodium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63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Thermal Stability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800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400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231E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~ 600 </a:t>
                      </a:r>
                      <a:r>
                        <a:rPr lang="en-US" sz="800" baseline="0" noProof="0" dirty="0" smtClean="0"/>
                        <a:t>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231E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800-2600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883</a:t>
                      </a:r>
                      <a:r>
                        <a:rPr lang="en-US" sz="800" baseline="0" noProof="0" dirty="0" smtClean="0"/>
                        <a:t>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493936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Thermal Cond.</a:t>
                      </a:r>
                      <a:r>
                        <a:rPr lang="en-US" sz="8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n-US" sz="800" baseline="0" noProof="0" dirty="0" smtClean="0"/>
                        <a:t>300 °C</a:t>
                      </a:r>
                    </a:p>
                    <a:p>
                      <a:pPr algn="ctr"/>
                      <a:r>
                        <a:rPr lang="en-US" sz="800" baseline="0" noProof="0" dirty="0" smtClean="0"/>
                        <a:t>600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≥ 0,51 W/</a:t>
                      </a:r>
                      <a:r>
                        <a:rPr lang="en-US" sz="800" noProof="0" dirty="0" err="1" smtClean="0"/>
                        <a:t>mK</a:t>
                      </a:r>
                      <a:endParaRPr lang="en-US" sz="800" noProof="0" dirty="0" smtClean="0"/>
                    </a:p>
                    <a:p>
                      <a:pPr algn="ctr"/>
                      <a:r>
                        <a:rPr lang="en-US" sz="800" noProof="0" dirty="0" smtClean="0"/>
                        <a:t>≥ 0,58 W/</a:t>
                      </a:r>
                      <a:r>
                        <a:rPr lang="en-US" sz="800" noProof="0" dirty="0" err="1" smtClean="0"/>
                        <a:t>mK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0.0956 W/</a:t>
                      </a:r>
                      <a:r>
                        <a:rPr lang="en-US" sz="800" noProof="0" dirty="0" err="1" smtClean="0"/>
                        <a:t>mK</a:t>
                      </a:r>
                      <a:endParaRPr lang="en-US" sz="800" noProof="0" dirty="0" smtClean="0"/>
                    </a:p>
                    <a:p>
                      <a:pPr algn="ctr"/>
                      <a:r>
                        <a:rPr lang="en-US" sz="800" noProof="0" dirty="0" smtClean="0"/>
                        <a:t>-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231E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≥ 0,51 W/</a:t>
                      </a:r>
                      <a:r>
                        <a:rPr lang="en-US" sz="800" noProof="0" dirty="0" err="1" smtClean="0"/>
                        <a:t>mK</a:t>
                      </a:r>
                      <a:endParaRPr lang="en-US" sz="800" noProof="0" dirty="0" smtClean="0"/>
                    </a:p>
                    <a:p>
                      <a:pPr algn="ctr"/>
                      <a:r>
                        <a:rPr lang="en-US" sz="800" noProof="0" dirty="0" smtClean="0"/>
                        <a:t>≥ 0,58 W/</a:t>
                      </a:r>
                      <a:r>
                        <a:rPr lang="en-US" sz="800" noProof="0" dirty="0" err="1" smtClean="0"/>
                        <a:t>mK</a:t>
                      </a:r>
                      <a:endParaRPr lang="en-US" sz="800" noProof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&gt;</a:t>
                      </a:r>
                      <a:r>
                        <a:rPr lang="en-US" sz="800" baseline="0" noProof="0" dirty="0" smtClean="0"/>
                        <a:t> 70 </a:t>
                      </a:r>
                      <a:r>
                        <a:rPr lang="en-US" sz="800" noProof="0" dirty="0" smtClean="0"/>
                        <a:t>W/</a:t>
                      </a:r>
                      <a:r>
                        <a:rPr lang="en-US" sz="800" noProof="0" dirty="0" err="1" smtClean="0"/>
                        <a:t>mK</a:t>
                      </a:r>
                      <a:endParaRPr lang="en-US" sz="800" noProof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&gt; 15 W/</a:t>
                      </a:r>
                      <a:r>
                        <a:rPr lang="en-US" sz="800" noProof="0" dirty="0" err="1" smtClean="0"/>
                        <a:t>mK</a:t>
                      </a:r>
                      <a:endParaRPr lang="en-US" sz="800" noProof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75 W/</a:t>
                      </a:r>
                      <a:r>
                        <a:rPr lang="en-US" sz="800" noProof="0" dirty="0" err="1" smtClean="0"/>
                        <a:t>mK</a:t>
                      </a:r>
                      <a:endParaRPr lang="en-US" sz="800" noProof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60 W/</a:t>
                      </a:r>
                      <a:r>
                        <a:rPr lang="en-US" sz="800" noProof="0" dirty="0" err="1" smtClean="0"/>
                        <a:t>mK</a:t>
                      </a:r>
                      <a:endParaRPr lang="en-US" sz="800" noProof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285963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Melting Point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≤ 250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12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228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&lt; 0-300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98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285963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Density</a:t>
                      </a:r>
                    </a:p>
                    <a:p>
                      <a:pPr algn="ctr"/>
                      <a:r>
                        <a:rPr lang="en-US" sz="800" noProof="0" dirty="0" smtClean="0"/>
                        <a:t>300 °C</a:t>
                      </a:r>
                    </a:p>
                    <a:p>
                      <a:pPr algn="ctr"/>
                      <a:r>
                        <a:rPr lang="en-US" sz="800" noProof="0" dirty="0" smtClean="0"/>
                        <a:t>600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≤ 6000 kg/m³</a:t>
                      </a:r>
                    </a:p>
                    <a:p>
                      <a:pPr algn="ctr"/>
                      <a:r>
                        <a:rPr lang="en-US" sz="800" noProof="0" dirty="0" smtClean="0"/>
                        <a:t>≤ 5400 kg/m³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812 kg/m³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696 kg/m³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2084</a:t>
                      </a:r>
                      <a:r>
                        <a:rPr lang="en-US" sz="800" baseline="0" noProof="0" dirty="0" smtClean="0"/>
                        <a:t> </a:t>
                      </a:r>
                      <a:r>
                        <a:rPr lang="en-US" sz="800" noProof="0" dirty="0" smtClean="0"/>
                        <a:t>kg/m³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1867 kg/m³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500 kg/m³ 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- 10000 kg/m³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880 kg/m³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810 kg/m³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281527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Vapor Pressure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≤ 1 bar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10.7 bar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≤ 1 bar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&lt;&lt;</a:t>
                      </a:r>
                      <a:r>
                        <a:rPr lang="en-US" sz="800" baseline="0" noProof="0" dirty="0" smtClean="0"/>
                        <a:t> 1 bar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&lt;&lt; 1 bar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389949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Viscosity </a:t>
                      </a:r>
                    </a:p>
                    <a:p>
                      <a:pPr algn="ctr"/>
                      <a:r>
                        <a:rPr lang="en-US" sz="800" noProof="0" dirty="0" smtClean="0"/>
                        <a:t>300 °C</a:t>
                      </a:r>
                    </a:p>
                    <a:p>
                      <a:pPr algn="ctr"/>
                      <a:r>
                        <a:rPr lang="en-US" sz="800" noProof="0" dirty="0" smtClean="0"/>
                        <a:t>600 °C</a:t>
                      </a:r>
                      <a:endParaRPr lang="en-US" sz="8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≤ 12</a:t>
                      </a:r>
                      <a:r>
                        <a:rPr lang="en-US" sz="800" baseline="0" noProof="0" dirty="0" smtClean="0"/>
                        <a:t> </a:t>
                      </a:r>
                      <a:r>
                        <a:rPr lang="en-US" sz="800" baseline="0" noProof="0" dirty="0" err="1" smtClean="0"/>
                        <a:t>mPas</a:t>
                      </a:r>
                      <a:endParaRPr lang="en-US" sz="800" noProof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noProof="0" dirty="0" smtClean="0"/>
                        <a:t>≤ 4 </a:t>
                      </a:r>
                      <a:r>
                        <a:rPr lang="en-US" sz="800" noProof="0" dirty="0" err="1" smtClean="0"/>
                        <a:t>mPas</a:t>
                      </a:r>
                      <a:endParaRPr lang="en-US" sz="800" noProof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0,217mPas</a:t>
                      </a:r>
                    </a:p>
                    <a:p>
                      <a:pPr algn="ctr"/>
                      <a:r>
                        <a:rPr lang="en-US" sz="800" noProof="0" dirty="0" smtClean="0"/>
                        <a:t>- 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3 </a:t>
                      </a:r>
                      <a:r>
                        <a:rPr lang="en-US" sz="800" noProof="0" dirty="0" err="1" smtClean="0"/>
                        <a:t>mPas</a:t>
                      </a:r>
                      <a:endParaRPr lang="en-US" sz="800" noProof="0" dirty="0" smtClean="0"/>
                    </a:p>
                    <a:p>
                      <a:pPr algn="ctr"/>
                      <a:r>
                        <a:rPr lang="en-US" sz="800" noProof="0" dirty="0" smtClean="0"/>
                        <a:t>1 </a:t>
                      </a:r>
                      <a:r>
                        <a:rPr lang="en-US" sz="800" noProof="0" dirty="0" err="1" smtClean="0"/>
                        <a:t>mPas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0,15</a:t>
                      </a:r>
                      <a:r>
                        <a:rPr lang="en-US" sz="800" baseline="0" noProof="0" dirty="0" smtClean="0"/>
                        <a:t> </a:t>
                      </a:r>
                      <a:r>
                        <a:rPr lang="en-US" sz="800" baseline="0" noProof="0" dirty="0" err="1" smtClean="0"/>
                        <a:t>mPas</a:t>
                      </a:r>
                      <a:endParaRPr lang="en-US" sz="800" baseline="0" noProof="0" dirty="0" smtClean="0"/>
                    </a:p>
                    <a:p>
                      <a:pPr algn="ctr"/>
                      <a:r>
                        <a:rPr lang="en-US" sz="800" baseline="0" noProof="0" dirty="0" smtClean="0"/>
                        <a:t>1,5 </a:t>
                      </a:r>
                      <a:r>
                        <a:rPr lang="en-US" sz="800" baseline="0" noProof="0" dirty="0" err="1" smtClean="0"/>
                        <a:t>mPas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0,33</a:t>
                      </a:r>
                      <a:r>
                        <a:rPr lang="en-US" sz="800" baseline="0" noProof="0" dirty="0" smtClean="0"/>
                        <a:t> </a:t>
                      </a:r>
                      <a:r>
                        <a:rPr lang="en-US" sz="800" noProof="0" dirty="0" err="1" smtClean="0"/>
                        <a:t>mPas</a:t>
                      </a:r>
                      <a:endParaRPr lang="en-US" sz="800" noProof="0" dirty="0" smtClean="0"/>
                    </a:p>
                    <a:p>
                      <a:pPr algn="ctr"/>
                      <a:r>
                        <a:rPr lang="en-US" sz="800" noProof="0" dirty="0" smtClean="0"/>
                        <a:t>0,21 </a:t>
                      </a:r>
                      <a:r>
                        <a:rPr lang="en-US" sz="800" noProof="0" dirty="0" err="1" smtClean="0"/>
                        <a:t>mPas</a:t>
                      </a:r>
                      <a:r>
                        <a:rPr lang="en-US" sz="800" baseline="0" noProof="0" dirty="0" smtClean="0"/>
                        <a:t> 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294691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Heat Capacity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smtClean="0"/>
                        <a:t>≥ 1,5 kJ/kgK</a:t>
                      </a:r>
                      <a:endParaRPr lang="en-US" sz="800" noProof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~ 2,5 kJ/</a:t>
                      </a:r>
                      <a:r>
                        <a:rPr lang="en-US" sz="800" noProof="0" dirty="0" err="1" smtClean="0"/>
                        <a:t>kgK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1,5 kJ/</a:t>
                      </a:r>
                      <a:r>
                        <a:rPr lang="en-US" sz="800" noProof="0" dirty="0" err="1" smtClean="0"/>
                        <a:t>kgK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0,15 - 4,16</a:t>
                      </a:r>
                      <a:r>
                        <a:rPr lang="en-US" sz="800" baseline="0" noProof="0" dirty="0" smtClean="0"/>
                        <a:t> kJ/</a:t>
                      </a:r>
                      <a:r>
                        <a:rPr lang="en-US" sz="800" baseline="0" noProof="0" dirty="0" err="1" smtClean="0"/>
                        <a:t>kgK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1,25 kJ/</a:t>
                      </a:r>
                      <a:r>
                        <a:rPr lang="en-US" sz="800" noProof="0" dirty="0" err="1" smtClean="0"/>
                        <a:t>kgK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966"/>
                    </a:solidFill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4860032" y="125395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~ 60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929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29.10.2013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92113" y="1846635"/>
            <a:ext cx="8356600" cy="345457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 </a:t>
            </a:r>
          </a:p>
          <a:p>
            <a:pPr marL="933450" lvl="1" indent="-457200">
              <a:buFont typeface="+mj-lt"/>
              <a:buAutoNum type="arabicPeriod"/>
            </a:pPr>
            <a:r>
              <a:rPr lang="en-US" dirty="0" smtClean="0"/>
              <a:t>Alkali </a:t>
            </a:r>
            <a:r>
              <a:rPr lang="en-US" dirty="0"/>
              <a:t>Metal Thermoelectric Converter (</a:t>
            </a:r>
            <a:r>
              <a:rPr lang="en-US" dirty="0" smtClean="0"/>
              <a:t>AMTEC) description</a:t>
            </a:r>
          </a:p>
          <a:p>
            <a:pPr marL="933450" lvl="1" indent="-457200">
              <a:buFont typeface="+mj-lt"/>
              <a:buAutoNum type="arabicPeriod"/>
            </a:pPr>
            <a:r>
              <a:rPr lang="en-US" dirty="0" smtClean="0"/>
              <a:t>Different </a:t>
            </a:r>
            <a:r>
              <a:rPr lang="en-US" dirty="0" smtClean="0"/>
              <a:t>direct energy </a:t>
            </a:r>
            <a:r>
              <a:rPr lang="en-US" dirty="0" smtClean="0"/>
              <a:t>conversion systems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Motivation for the development of AMTEC as topping system of a CSP plant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AMTEC project</a:t>
            </a:r>
          </a:p>
          <a:p>
            <a:pPr marL="876300" lvl="2" indent="-457200">
              <a:buFont typeface="+mj-lt"/>
              <a:buAutoNum type="arabicPeriod"/>
            </a:pPr>
            <a:r>
              <a:rPr lang="en-US" sz="1800" dirty="0" smtClean="0"/>
              <a:t>Goals and project status</a:t>
            </a:r>
          </a:p>
          <a:p>
            <a:pPr marL="876300" lvl="2" indent="-457200">
              <a:buFont typeface="+mj-lt"/>
              <a:buAutoNum type="arabicPeriod"/>
            </a:pPr>
            <a:r>
              <a:rPr lang="en-US" sz="1800" dirty="0" smtClean="0"/>
              <a:t>AMTEC </a:t>
            </a:r>
            <a:r>
              <a:rPr lang="en-US" sz="1800" dirty="0" err="1" smtClean="0"/>
              <a:t>TEst</a:t>
            </a:r>
            <a:r>
              <a:rPr lang="en-US" sz="1800" dirty="0" smtClean="0"/>
              <a:t> </a:t>
            </a:r>
            <a:r>
              <a:rPr lang="en-US" sz="1800" dirty="0" err="1" smtClean="0"/>
              <a:t>FAcility</a:t>
            </a:r>
            <a:r>
              <a:rPr lang="en-US" sz="1800" dirty="0" smtClean="0"/>
              <a:t> (ATEFA)</a:t>
            </a:r>
          </a:p>
          <a:p>
            <a:pPr marL="876300" lvl="2" indent="-457200">
              <a:buFont typeface="+mj-lt"/>
              <a:buAutoNum type="arabicPeriod"/>
            </a:pPr>
            <a:r>
              <a:rPr lang="en-US" sz="1800" dirty="0" smtClean="0"/>
              <a:t>Research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  <a:p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Nerea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3" descr="Thermoelectricity using Alkali Metal Thermal Electric Generators (AMTEC)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9"/>
          <a:stretch/>
        </p:blipFill>
        <p:spPr bwMode="auto">
          <a:xfrm>
            <a:off x="3834209" y="1726069"/>
            <a:ext cx="5207448" cy="326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Inhaltsplatzhalter 8"/>
          <p:cNvSpPr txBox="1">
            <a:spLocks/>
          </p:cNvSpPr>
          <p:nvPr/>
        </p:nvSpPr>
        <p:spPr bwMode="auto">
          <a:xfrm>
            <a:off x="467544" y="1916832"/>
            <a:ext cx="3816424" cy="10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400" dirty="0" smtClean="0"/>
              <a:t>Key component:                                         </a:t>
            </a:r>
            <a:r>
              <a:rPr lang="el-GR" sz="1400" dirty="0" smtClean="0"/>
              <a:t>β</a:t>
            </a:r>
            <a:r>
              <a:rPr lang="en-US" sz="1400" dirty="0" smtClean="0"/>
              <a:t>’’-Alumina Solid Electrolyte (BASE)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sym typeface="Wingdings" pitchFamily="2" charset="2"/>
              </a:rPr>
              <a:t>Key process: Na-ionization                          (</a:t>
            </a:r>
            <a:r>
              <a:rPr lang="el-GR" sz="1400" dirty="0" smtClean="0">
                <a:sym typeface="Wingdings" pitchFamily="2" charset="2"/>
              </a:rPr>
              <a:t>Δ</a:t>
            </a:r>
            <a:r>
              <a:rPr lang="en-US" sz="1400" dirty="0" smtClean="0">
                <a:sym typeface="Wingdings" pitchFamily="2" charset="2"/>
              </a:rPr>
              <a:t>P across  BASE)</a:t>
            </a:r>
          </a:p>
          <a:p>
            <a:pPr marL="0" indent="0">
              <a:spcAft>
                <a:spcPts val="0"/>
              </a:spcAft>
              <a:buNone/>
            </a:pPr>
            <a:endParaRPr lang="en-US" sz="14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260648"/>
            <a:ext cx="6911975" cy="561975"/>
          </a:xfrm>
        </p:spPr>
        <p:txBody>
          <a:bodyPr/>
          <a:lstStyle/>
          <a:p>
            <a:r>
              <a:rPr lang="en-US" dirty="0" smtClean="0"/>
              <a:t>AMTEC</a:t>
            </a:r>
            <a:r>
              <a:rPr lang="en-US" dirty="0"/>
              <a:t> </a:t>
            </a:r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29.10.2013</a:t>
            </a:fld>
            <a:endParaRPr lang="de-DE" dirty="0"/>
          </a:p>
        </p:txBody>
      </p:sp>
      <p:sp>
        <p:nvSpPr>
          <p:cNvPr id="24" name="Textfeld 8"/>
          <p:cNvSpPr txBox="1">
            <a:spLocks noChangeArrowheads="1"/>
          </p:cNvSpPr>
          <p:nvPr/>
        </p:nvSpPr>
        <p:spPr bwMode="auto">
          <a:xfrm>
            <a:off x="395536" y="1556792"/>
            <a:ext cx="2880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/>
              <a:t>Operating principle </a:t>
            </a:r>
            <a:endParaRPr lang="en-US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5497573" y="4941168"/>
            <a:ext cx="2314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Simplified AMTEC process</a:t>
            </a:r>
            <a:endParaRPr lang="en-US" sz="1200" dirty="0"/>
          </a:p>
        </p:txBody>
      </p:sp>
      <p:sp>
        <p:nvSpPr>
          <p:cNvPr id="62" name="Textfeld 61"/>
          <p:cNvSpPr txBox="1"/>
          <p:nvPr/>
        </p:nvSpPr>
        <p:spPr>
          <a:xfrm>
            <a:off x="777988" y="2905199"/>
            <a:ext cx="1489756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Na        Na</a:t>
            </a:r>
            <a:r>
              <a:rPr lang="de-DE" sz="1400" b="1" baseline="30000" dirty="0" smtClean="0"/>
              <a:t>+</a:t>
            </a:r>
            <a:r>
              <a:rPr lang="de-DE" sz="1400" b="1" dirty="0"/>
              <a:t> </a:t>
            </a:r>
            <a:r>
              <a:rPr lang="de-DE" sz="1400" b="1" dirty="0" smtClean="0"/>
              <a:t>+ e</a:t>
            </a:r>
            <a:r>
              <a:rPr lang="de-DE" sz="1400" b="1" baseline="30000" dirty="0" smtClean="0"/>
              <a:t>-</a:t>
            </a:r>
            <a:r>
              <a:rPr lang="de-DE" sz="1400" b="1" dirty="0"/>
              <a:t> </a:t>
            </a:r>
            <a:endParaRPr lang="de-DE" sz="1400" b="1" baseline="30000" dirty="0"/>
          </a:p>
        </p:txBody>
      </p:sp>
      <p:cxnSp>
        <p:nvCxnSpPr>
          <p:cNvPr id="67" name="Gerade Verbindung mit Pfeil 66"/>
          <p:cNvCxnSpPr/>
          <p:nvPr/>
        </p:nvCxnSpPr>
        <p:spPr>
          <a:xfrm>
            <a:off x="1210036" y="3049215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8"/>
          <p:cNvSpPr txBox="1">
            <a:spLocks noChangeArrowheads="1"/>
          </p:cNvSpPr>
          <p:nvPr/>
        </p:nvSpPr>
        <p:spPr bwMode="auto">
          <a:xfrm>
            <a:off x="395536" y="4997471"/>
            <a:ext cx="2880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/>
              <a:t>Devices using electrolyte</a:t>
            </a:r>
            <a:endParaRPr lang="en-US" sz="1600" dirty="0"/>
          </a:p>
        </p:txBody>
      </p:sp>
      <p:sp>
        <p:nvSpPr>
          <p:cNvPr id="12" name="Inhaltsplatzhalter 8"/>
          <p:cNvSpPr txBox="1">
            <a:spLocks/>
          </p:cNvSpPr>
          <p:nvPr/>
        </p:nvSpPr>
        <p:spPr bwMode="auto">
          <a:xfrm>
            <a:off x="467544" y="5339070"/>
            <a:ext cx="5400600" cy="68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400" dirty="0" smtClean="0"/>
              <a:t>Solid Oxide Fuel Cell (SOFC)</a:t>
            </a:r>
          </a:p>
          <a:p>
            <a:pPr>
              <a:spcAft>
                <a:spcPts val="0"/>
              </a:spcAft>
            </a:pPr>
            <a:r>
              <a:rPr lang="en-US" sz="1400" dirty="0" err="1" smtClean="0"/>
              <a:t>NaS</a:t>
            </a:r>
            <a:r>
              <a:rPr lang="en-US" sz="1400" dirty="0" smtClean="0"/>
              <a:t> Battery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Nerea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  <p:sp>
        <p:nvSpPr>
          <p:cNvPr id="14" name="Textfeld 8"/>
          <p:cNvSpPr txBox="1">
            <a:spLocks noChangeArrowheads="1"/>
          </p:cNvSpPr>
          <p:nvPr/>
        </p:nvSpPr>
        <p:spPr bwMode="auto">
          <a:xfrm>
            <a:off x="395536" y="1124744"/>
            <a:ext cx="2880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/>
              <a:t>Heat to electricity converter</a:t>
            </a:r>
            <a:endParaRPr lang="en-US" sz="1600" dirty="0"/>
          </a:p>
        </p:txBody>
      </p:sp>
      <p:sp>
        <p:nvSpPr>
          <p:cNvPr id="15" name="Inhaltsplatzhalter 8"/>
          <p:cNvSpPr txBox="1">
            <a:spLocks/>
          </p:cNvSpPr>
          <p:nvPr/>
        </p:nvSpPr>
        <p:spPr bwMode="auto">
          <a:xfrm>
            <a:off x="467544" y="3356992"/>
            <a:ext cx="3816424" cy="168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400" dirty="0" smtClean="0"/>
              <a:t>High T &amp; P - side (anode):                                            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Na</a:t>
            </a:r>
            <a:r>
              <a:rPr lang="en-US" sz="1400" dirty="0" smtClean="0"/>
              <a:t> ~ 1 ÷ 2 bar;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Na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~ 600 ÷ 1000 °C</a:t>
            </a:r>
          </a:p>
          <a:p>
            <a:pPr>
              <a:spcAft>
                <a:spcPts val="0"/>
              </a:spcAft>
            </a:pPr>
            <a:r>
              <a:rPr lang="en-US" sz="1400" dirty="0" smtClean="0"/>
              <a:t>Low T &amp; P - side (cathode):                                         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Na</a:t>
            </a:r>
            <a:r>
              <a:rPr lang="en-US" sz="1400" dirty="0" smtClean="0"/>
              <a:t> &lt; 100 Pa;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Na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~ 200 ÷ 500 °C  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sym typeface="Wingdings" pitchFamily="2" charset="2"/>
              </a:rPr>
              <a:t>Condensed Na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sym typeface="Wingdings" pitchFamily="2" charset="2"/>
              </a:rPr>
              <a:t>Na return line: EM pump or wick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5507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523" y="260648"/>
            <a:ext cx="8141915" cy="561975"/>
          </a:xfrm>
        </p:spPr>
        <p:txBody>
          <a:bodyPr/>
          <a:lstStyle/>
          <a:p>
            <a:pPr marL="933450" lvl="1" indent="-457200"/>
            <a:r>
              <a:rPr lang="en-US" smtClean="0"/>
              <a:t>Different </a:t>
            </a:r>
            <a:r>
              <a:rPr lang="en-US" smtClean="0"/>
              <a:t>direct energy </a:t>
            </a:r>
            <a:r>
              <a:rPr lang="en-US" dirty="0" smtClean="0"/>
              <a:t>conversion systems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682757"/>
              </p:ext>
            </p:extLst>
          </p:nvPr>
        </p:nvGraphicFramePr>
        <p:xfrm>
          <a:off x="423704" y="980728"/>
          <a:ext cx="5616623" cy="3190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224136"/>
                <a:gridCol w="792088"/>
                <a:gridCol w="2088231"/>
              </a:tblGrid>
              <a:tr h="559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 Conversion System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</a:t>
                      </a:r>
                      <a:r>
                        <a:rPr lang="en-US" sz="1200" baseline="-25000" dirty="0">
                          <a:effectLst/>
                        </a:rPr>
                        <a:t>min</a:t>
                      </a:r>
                      <a:r>
                        <a:rPr lang="en-US" sz="1200" dirty="0">
                          <a:effectLst/>
                        </a:rPr>
                        <a:t> / T</a:t>
                      </a:r>
                      <a:r>
                        <a:rPr lang="en-US" sz="1200" baseline="-25000" dirty="0">
                          <a:effectLst/>
                        </a:rPr>
                        <a:t>max</a:t>
                      </a:r>
                      <a:r>
                        <a:rPr lang="en-US" sz="1200" dirty="0">
                          <a:effectLst/>
                        </a:rPr>
                        <a:t> [°C]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η [%]</a:t>
                      </a:r>
                      <a:endParaRPr lang="de-D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Comments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Thermoelectric converter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Seebeck</a:t>
                      </a:r>
                      <a:r>
                        <a:rPr lang="en-US" sz="1200" dirty="0">
                          <a:effectLst/>
                        </a:rPr>
                        <a:t> effect)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 / 900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 20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Availability of  good semiconductors that sustain high temperatures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Thermionic </a:t>
                      </a:r>
                      <a:r>
                        <a:rPr lang="en-US" sz="1200" dirty="0">
                          <a:effectLst/>
                        </a:rPr>
                        <a:t>converter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</a:t>
                      </a:r>
                      <a:r>
                        <a:rPr lang="en-US" sz="1200" baseline="-25000" dirty="0">
                          <a:effectLst/>
                        </a:rPr>
                        <a:t>max</a:t>
                      </a:r>
                      <a:r>
                        <a:rPr lang="en-US" sz="1200" dirty="0">
                          <a:effectLst/>
                        </a:rPr>
                        <a:t> &gt; 1500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 20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 operating temperatures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Solar cell</a:t>
                      </a:r>
                      <a:endParaRPr lang="de-D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 / 60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15 - </a:t>
                      </a:r>
                      <a:r>
                        <a:rPr lang="en-US" sz="1200" dirty="0" smtClean="0">
                          <a:effectLst/>
                        </a:rPr>
                        <a:t>30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 costs, “environmentally” expensive, contain toxic elements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Fuel cell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 / 1000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 – 60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Fuel storage, fuel generation and lifetime research needed. High costs</a:t>
                      </a:r>
                      <a:r>
                        <a:rPr lang="en-US" sz="1200" dirty="0" smtClean="0">
                          <a:effectLst/>
                        </a:rPr>
                        <a:t>.</a:t>
                      </a: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AMTEC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 / 1000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~ </a:t>
                      </a:r>
                      <a:r>
                        <a:rPr lang="en-US" sz="1200" dirty="0" smtClean="0">
                          <a:effectLst/>
                        </a:rPr>
                        <a:t>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40)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Lifetime and efficiency under research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35" marR="51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29.10.2013</a:t>
            </a:fld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6296769" y="1918643"/>
            <a:ext cx="2595711" cy="21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/>
              <a:t>All ECS are under development for being competent in the industry </a:t>
            </a:r>
          </a:p>
          <a:p>
            <a:r>
              <a:rPr lang="en-US" sz="1400" dirty="0" smtClean="0"/>
              <a:t>Issues like lifetime, efficiency, output power and costs need still to be treated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390525" y="4366845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AMTEC - Advantages</a:t>
            </a:r>
          </a:p>
          <a:p>
            <a:endParaRPr lang="en-US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462532" y="4725144"/>
            <a:ext cx="5189587" cy="169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dirty="0" smtClean="0"/>
              <a:t>High theoretical efficiency (40%)</a:t>
            </a:r>
          </a:p>
          <a:p>
            <a:r>
              <a:rPr lang="en-US" sz="1400" b="1" dirty="0" smtClean="0"/>
              <a:t>Flexible regarding the heat source</a:t>
            </a:r>
            <a:endParaRPr lang="en-US" sz="1400" dirty="0" smtClean="0"/>
          </a:p>
          <a:p>
            <a:r>
              <a:rPr lang="en-US" sz="1400" dirty="0" smtClean="0"/>
              <a:t>Suitable </a:t>
            </a:r>
            <a:r>
              <a:rPr lang="en-US" sz="1400" dirty="0"/>
              <a:t>for modular design</a:t>
            </a:r>
          </a:p>
          <a:p>
            <a:r>
              <a:rPr lang="en-US" sz="1400" dirty="0" smtClean="0"/>
              <a:t>No moving parts</a:t>
            </a:r>
          </a:p>
          <a:p>
            <a:r>
              <a:rPr lang="en-US" sz="1400" dirty="0" smtClean="0"/>
              <a:t>Silent </a:t>
            </a:r>
            <a:r>
              <a:rPr lang="en-US" sz="1400" dirty="0"/>
              <a:t>operation</a:t>
            </a:r>
          </a:p>
          <a:p>
            <a:r>
              <a:rPr lang="en-US" sz="1400" b="1" dirty="0" smtClean="0"/>
              <a:t>Flexible connection (to other heat-to-electric systems)</a:t>
            </a:r>
          </a:p>
          <a:p>
            <a:endParaRPr lang="en-US" sz="1400" dirty="0"/>
          </a:p>
        </p:txBody>
      </p:sp>
      <p:sp>
        <p:nvSpPr>
          <p:cNvPr id="11" name="Rechteck 10"/>
          <p:cNvSpPr/>
          <p:nvPr/>
        </p:nvSpPr>
        <p:spPr>
          <a:xfrm>
            <a:off x="6507154" y="4869631"/>
            <a:ext cx="2097294" cy="93563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Application for solar energy conversion 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5215061" y="5200742"/>
            <a:ext cx="778435" cy="345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Nerea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5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361" y="548680"/>
            <a:ext cx="6911975" cy="561975"/>
          </a:xfrm>
        </p:spPr>
        <p:txBody>
          <a:bodyPr/>
          <a:lstStyle/>
          <a:p>
            <a:r>
              <a:rPr lang="en-US" dirty="0" smtClean="0"/>
              <a:t>Requirements </a:t>
            </a:r>
            <a:r>
              <a:rPr lang="en-US" dirty="0"/>
              <a:t>for future </a:t>
            </a:r>
            <a:r>
              <a:rPr lang="en-US" dirty="0" smtClean="0"/>
              <a:t>solar thermal energy systems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340768"/>
            <a:ext cx="7851849" cy="2446461"/>
          </a:xfrm>
        </p:spPr>
        <p:txBody>
          <a:bodyPr/>
          <a:lstStyle/>
          <a:p>
            <a:r>
              <a:rPr lang="en-US" sz="1400" dirty="0" smtClean="0"/>
              <a:t>Chemical </a:t>
            </a:r>
            <a:r>
              <a:rPr lang="en-US" sz="1400" dirty="0"/>
              <a:t>stability of heat </a:t>
            </a:r>
            <a:r>
              <a:rPr lang="en-US" sz="1400" dirty="0" smtClean="0"/>
              <a:t>transfer fluid </a:t>
            </a:r>
            <a:r>
              <a:rPr lang="en-US" sz="1400" dirty="0"/>
              <a:t>and storage fluid </a:t>
            </a:r>
            <a:r>
              <a:rPr lang="en-US" sz="1400" dirty="0" smtClean="0"/>
              <a:t>to temperatures up to </a:t>
            </a:r>
            <a:r>
              <a:rPr lang="en-US" sz="1400" dirty="0"/>
              <a:t>700 ° </a:t>
            </a:r>
            <a:r>
              <a:rPr lang="en-US" sz="1400" dirty="0" smtClean="0"/>
              <a:t>C</a:t>
            </a:r>
          </a:p>
          <a:p>
            <a:r>
              <a:rPr lang="en-US" sz="1400" dirty="0"/>
              <a:t>Materials with </a:t>
            </a:r>
            <a:r>
              <a:rPr lang="en-US" sz="1400" dirty="0" smtClean="0"/>
              <a:t>low </a:t>
            </a:r>
            <a:r>
              <a:rPr lang="en-US" sz="1400" dirty="0"/>
              <a:t>corrosion problems at high temperatures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hermal </a:t>
            </a:r>
            <a:r>
              <a:rPr lang="en-US" sz="1400" dirty="0"/>
              <a:t>storage for continuous 24/7 </a:t>
            </a:r>
            <a:r>
              <a:rPr lang="en-US" sz="1400" dirty="0" smtClean="0"/>
              <a:t>operation</a:t>
            </a:r>
          </a:p>
          <a:p>
            <a:r>
              <a:rPr lang="en-US" sz="1400" dirty="0" smtClean="0"/>
              <a:t>Flexible power demand from the storage for the load following capability. Compensation </a:t>
            </a:r>
            <a:r>
              <a:rPr lang="en-US" sz="1400" dirty="0"/>
              <a:t>of </a:t>
            </a:r>
            <a:r>
              <a:rPr lang="en-US" sz="1400" dirty="0" smtClean="0"/>
              <a:t>fluctuating </a:t>
            </a:r>
            <a:r>
              <a:rPr lang="en-US" sz="1400" dirty="0"/>
              <a:t>energy </a:t>
            </a:r>
            <a:r>
              <a:rPr lang="en-US" sz="1400" dirty="0" smtClean="0"/>
              <a:t>supply</a:t>
            </a:r>
          </a:p>
          <a:p>
            <a:r>
              <a:rPr lang="en-US" sz="1400" dirty="0" smtClean="0"/>
              <a:t>High </a:t>
            </a:r>
            <a:r>
              <a:rPr lang="en-US" sz="1400" dirty="0"/>
              <a:t>turbine temperature for high efficiency of the Power Conversion System (PCS</a:t>
            </a:r>
            <a:r>
              <a:rPr lang="en-US" sz="1400" dirty="0" smtClean="0"/>
              <a:t>).</a:t>
            </a:r>
          </a:p>
          <a:p>
            <a:r>
              <a:rPr lang="en-US" sz="1400" dirty="0"/>
              <a:t>Long </a:t>
            </a:r>
            <a:r>
              <a:rPr lang="en-US" sz="1400" dirty="0" smtClean="0"/>
              <a:t>operating time to reduce investment costs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29.10.2013</a:t>
            </a:fld>
            <a:endParaRPr lang="de-DE" dirty="0"/>
          </a:p>
        </p:txBody>
      </p:sp>
      <p:pic>
        <p:nvPicPr>
          <p:cNvPr id="2054" name="Picture 6" descr="PS10, la primera torre comercial del mu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6" y="3799994"/>
            <a:ext cx="7871792" cy="207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051720" y="5962020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PS10 and PS20 solar tower plants in </a:t>
            </a:r>
            <a:r>
              <a:rPr lang="en-US" sz="1100" dirty="0" err="1" smtClean="0"/>
              <a:t>Sevilla</a:t>
            </a:r>
            <a:r>
              <a:rPr lang="en-US" sz="1100" dirty="0" smtClean="0"/>
              <a:t>, </a:t>
            </a:r>
            <a:r>
              <a:rPr lang="de-DE" sz="1100" dirty="0" smtClean="0"/>
              <a:t>Spain</a:t>
            </a:r>
            <a:endParaRPr lang="de-DE" sz="1100" dirty="0"/>
          </a:p>
        </p:txBody>
      </p:sp>
      <p:sp>
        <p:nvSpPr>
          <p:cNvPr id="6" name="Rechteck 5"/>
          <p:cNvSpPr/>
          <p:nvPr/>
        </p:nvSpPr>
        <p:spPr>
          <a:xfrm>
            <a:off x="3259460" y="3284984"/>
            <a:ext cx="30243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Liquid </a:t>
            </a:r>
            <a:r>
              <a:rPr lang="de-DE" dirty="0" err="1" smtClean="0"/>
              <a:t>metals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HTF ?</a:t>
            </a:r>
            <a:endParaRPr lang="de-DE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Nerea</a:t>
            </a:r>
            <a:r>
              <a:rPr lang="en-US" dirty="0" smtClean="0"/>
              <a:t>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5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4" name="Gruppieren 34823"/>
          <p:cNvGrpSpPr/>
          <p:nvPr/>
        </p:nvGrpSpPr>
        <p:grpSpPr>
          <a:xfrm>
            <a:off x="4419355" y="908720"/>
            <a:ext cx="4329109" cy="3528392"/>
            <a:chOff x="4581169" y="2539393"/>
            <a:chExt cx="4329109" cy="35283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5" r="6423"/>
            <a:stretch/>
          </p:blipFill>
          <p:spPr bwMode="auto">
            <a:xfrm>
              <a:off x="4869201" y="2539393"/>
              <a:ext cx="4041077" cy="3528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" t="20127" r="91675" b="23415"/>
            <a:stretch/>
          </p:blipFill>
          <p:spPr bwMode="auto">
            <a:xfrm>
              <a:off x="4581169" y="3259473"/>
              <a:ext cx="358011" cy="199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329" y="130721"/>
            <a:ext cx="6911975" cy="561975"/>
          </a:xfrm>
        </p:spPr>
        <p:txBody>
          <a:bodyPr/>
          <a:lstStyle/>
          <a:p>
            <a:r>
              <a:rPr lang="en-US" dirty="0" smtClean="0"/>
              <a:t>Liquid metals as heat transfer fluid (sodium)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01398"/>
            <a:ext cx="2601349" cy="1598984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Advantages of liquid Na</a:t>
            </a:r>
          </a:p>
          <a:p>
            <a:r>
              <a:rPr lang="en-US" sz="1400" b="1" dirty="0" smtClean="0"/>
              <a:t>Thermal stability at 880 °C</a:t>
            </a:r>
          </a:p>
          <a:p>
            <a:r>
              <a:rPr lang="en-US" sz="1400" b="1" dirty="0"/>
              <a:t>High thermal conductivity  </a:t>
            </a:r>
          </a:p>
          <a:p>
            <a:r>
              <a:rPr lang="en-US" sz="1400" dirty="0" smtClean="0"/>
              <a:t>Relatively low melting point  (98 °C)</a:t>
            </a:r>
          </a:p>
          <a:p>
            <a:r>
              <a:rPr lang="en-US" sz="1400" dirty="0" smtClean="0"/>
              <a:t>Low density (</a:t>
            </a:r>
            <a:r>
              <a:rPr lang="en-US" sz="1400" dirty="0"/>
              <a:t>810 </a:t>
            </a:r>
            <a:r>
              <a:rPr lang="en-US" sz="1400" dirty="0" smtClean="0"/>
              <a:t>kg/m³)</a:t>
            </a:r>
            <a:endParaRPr lang="en-US" sz="1400" dirty="0"/>
          </a:p>
          <a:p>
            <a:endParaRPr lang="en-US" sz="140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EC046514-D64E-4E11-9A4F-93F7342547CA}" type="datetime1">
              <a:rPr lang="de-DE" smtClean="0"/>
              <a:pPr/>
              <a:t>29.10.2013</a:t>
            </a:fld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229484" y="4365104"/>
            <a:ext cx="2782676" cy="14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Disadvantages of liquid Na</a:t>
            </a:r>
          </a:p>
          <a:p>
            <a:r>
              <a:rPr lang="en-US" sz="1600" dirty="0" smtClean="0"/>
              <a:t>Reactive with air and water</a:t>
            </a:r>
          </a:p>
        </p:txBody>
      </p:sp>
      <p:sp>
        <p:nvSpPr>
          <p:cNvPr id="3" name="Ellipse 2"/>
          <p:cNvSpPr/>
          <p:nvPr/>
        </p:nvSpPr>
        <p:spPr>
          <a:xfrm>
            <a:off x="7659715" y="1158488"/>
            <a:ext cx="864096" cy="360040"/>
          </a:xfrm>
          <a:prstGeom prst="ellipse">
            <a:avLst/>
          </a:prstGeom>
          <a:noFill/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7155659" y="1340768"/>
            <a:ext cx="0" cy="2736304"/>
          </a:xfrm>
          <a:prstGeom prst="line">
            <a:avLst/>
          </a:prstGeom>
          <a:ln w="12700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923411" y="1338508"/>
            <a:ext cx="2241535" cy="0"/>
          </a:xfrm>
          <a:prstGeom prst="line">
            <a:avLst/>
          </a:prstGeom>
          <a:ln w="12700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6300192" y="5085655"/>
            <a:ext cx="2322380" cy="93563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Sodium good candidate as a HTF in CSP systems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803731" y="4293676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(</a:t>
            </a:r>
            <a:r>
              <a:rPr lang="de-DE" sz="800" dirty="0" err="1" smtClean="0"/>
              <a:t>J.Pacio</a:t>
            </a:r>
            <a:r>
              <a:rPr lang="de-DE" sz="800" dirty="0" smtClean="0"/>
              <a:t>, 2013)</a:t>
            </a:r>
            <a:endParaRPr lang="de-DE" sz="800" dirty="0"/>
          </a:p>
        </p:txBody>
      </p:sp>
      <p:sp>
        <p:nvSpPr>
          <p:cNvPr id="11" name="Textfeld 10"/>
          <p:cNvSpPr txBox="1"/>
          <p:nvPr/>
        </p:nvSpPr>
        <p:spPr>
          <a:xfrm>
            <a:off x="4563371" y="125395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~ 60</a:t>
            </a:r>
            <a:endParaRPr lang="de-DE" sz="900" dirty="0"/>
          </a:p>
        </p:txBody>
      </p:sp>
      <p:sp>
        <p:nvSpPr>
          <p:cNvPr id="19" name="Nach oben gebogener Pfeil 18"/>
          <p:cNvSpPr/>
          <p:nvPr/>
        </p:nvSpPr>
        <p:spPr>
          <a:xfrm rot="5400000">
            <a:off x="3239350" y="5090095"/>
            <a:ext cx="373376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3721085" y="5013176"/>
            <a:ext cx="2019866" cy="116276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Safety oriented design and maintenance procedures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06468"/>
              </p:ext>
            </p:extLst>
          </p:nvPr>
        </p:nvGraphicFramePr>
        <p:xfrm>
          <a:off x="467543" y="1772816"/>
          <a:ext cx="3672409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80"/>
                <a:gridCol w="787553"/>
                <a:gridCol w="727765"/>
                <a:gridCol w="721580"/>
                <a:gridCol w="713931"/>
              </a:tblGrid>
              <a:tr h="652624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Variable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HOT Fluids Specification</a:t>
                      </a:r>
                      <a:r>
                        <a:rPr lang="en-US" sz="800" baseline="0" noProof="0" dirty="0" smtClean="0"/>
                        <a:t> Target (2nd target)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smtClean="0"/>
                        <a:t>Therminol</a:t>
                      </a:r>
                      <a:r>
                        <a:rPr lang="en-US" sz="800" baseline="0" noProof="0" smtClean="0"/>
                        <a:t> VP-1</a:t>
                      </a:r>
                      <a:endParaRPr lang="en-US" sz="800" noProof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Solar Salt (60% NaN03/</a:t>
                      </a:r>
                    </a:p>
                    <a:p>
                      <a:pPr algn="ctr"/>
                      <a:r>
                        <a:rPr lang="en-US" sz="800" noProof="0" dirty="0" smtClean="0"/>
                        <a:t>40% KNO3)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Liquid Sodium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24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Thermal Stability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800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231E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6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425624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Thermal Cond.</a:t>
                      </a:r>
                      <a:r>
                        <a:rPr lang="en-US" sz="8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n-US" sz="800" baseline="0" noProof="0" dirty="0" smtClean="0"/>
                        <a:t>600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≥ 0,58 W/</a:t>
                      </a:r>
                      <a:r>
                        <a:rPr lang="en-US" sz="800" noProof="0" dirty="0" err="1" smtClean="0"/>
                        <a:t>mK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231E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noProof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noProof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312124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Melting Point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≤ 250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312124"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Density</a:t>
                      </a:r>
                    </a:p>
                    <a:p>
                      <a:pPr algn="ctr"/>
                      <a:r>
                        <a:rPr lang="en-US" sz="800" noProof="0" dirty="0" smtClean="0"/>
                        <a:t>600 °C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≤ 5400 kg/m³</a:t>
                      </a:r>
                      <a:endParaRPr lang="en-US" sz="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noProof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noProof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noProof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95536" y="1252195"/>
            <a:ext cx="3899299" cy="59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/>
              <a:t>Study of liquid metals as HTF in CSP (Günter, 2012, KIT)</a:t>
            </a:r>
          </a:p>
        </p:txBody>
      </p:sp>
      <p:sp>
        <p:nvSpPr>
          <p:cNvPr id="25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Nerea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675876795"/>
              </p:ext>
            </p:extLst>
          </p:nvPr>
        </p:nvGraphicFramePr>
        <p:xfrm>
          <a:off x="35247" y="1032991"/>
          <a:ext cx="4752777" cy="262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" name="Grafik 39" descr="Na for Solar Energ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8826" y="908720"/>
            <a:ext cx="4917670" cy="30872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r="2578"/>
          <a:stretch/>
        </p:blipFill>
        <p:spPr bwMode="auto">
          <a:xfrm>
            <a:off x="3419872" y="3373361"/>
            <a:ext cx="1944216" cy="281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hteck 56"/>
          <p:cNvSpPr/>
          <p:nvPr/>
        </p:nvSpPr>
        <p:spPr>
          <a:xfrm>
            <a:off x="683568" y="3902439"/>
            <a:ext cx="1309826" cy="38776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29.10.2013</a:t>
            </a:fld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23528" y="764704"/>
            <a:ext cx="513108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Hybrid system*: </a:t>
            </a:r>
            <a:r>
              <a:rPr lang="en-US" sz="2000" b="1" dirty="0" smtClean="0"/>
              <a:t>Na - CSP + AMTEC </a:t>
            </a:r>
          </a:p>
          <a:p>
            <a:pPr algn="ctr"/>
            <a:endParaRPr lang="en-US" sz="2000" dirty="0" smtClean="0"/>
          </a:p>
        </p:txBody>
      </p:sp>
      <p:sp>
        <p:nvSpPr>
          <p:cNvPr id="53" name="Textfeld 52"/>
          <p:cNvSpPr txBox="1"/>
          <p:nvPr/>
        </p:nvSpPr>
        <p:spPr>
          <a:xfrm>
            <a:off x="4427984" y="4005064"/>
            <a:ext cx="4788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CSP -  AMTEC hybrid cycle </a:t>
            </a:r>
          </a:p>
          <a:p>
            <a:pPr algn="ctr"/>
            <a:r>
              <a:rPr lang="en-US" sz="1100" dirty="0" smtClean="0"/>
              <a:t>(*Hering et al., E2C </a:t>
            </a:r>
            <a:r>
              <a:rPr lang="en-US" sz="1100" dirty="0" err="1" smtClean="0"/>
              <a:t>Maastrich</a:t>
            </a:r>
            <a:r>
              <a:rPr lang="en-US" sz="1100" dirty="0" smtClean="0"/>
              <a:t>, 2012)</a:t>
            </a:r>
            <a:endParaRPr lang="en-US" sz="1100" dirty="0"/>
          </a:p>
        </p:txBody>
      </p:sp>
      <p:sp>
        <p:nvSpPr>
          <p:cNvPr id="54" name="Inhaltsplatzhalter 2"/>
          <p:cNvSpPr txBox="1">
            <a:spLocks/>
          </p:cNvSpPr>
          <p:nvPr/>
        </p:nvSpPr>
        <p:spPr bwMode="auto">
          <a:xfrm>
            <a:off x="413284" y="4509120"/>
            <a:ext cx="22687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1400" dirty="0"/>
              <a:t>Higher efficiency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Longer and more flexible operation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Compensation of the fluctuating energy source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Increase lifetime of PCS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734557" y="392376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ym typeface="Wingdings" pitchFamily="2" charset="2"/>
              </a:rPr>
              <a:t> </a:t>
            </a:r>
            <a:r>
              <a:rPr lang="el-GR" b="1" dirty="0" smtClean="0">
                <a:sym typeface="Wingdings" pitchFamily="2" charset="2"/>
              </a:rPr>
              <a:t>η</a:t>
            </a:r>
            <a:r>
              <a:rPr lang="de-DE" b="1" dirty="0">
                <a:sym typeface="Wingdings" pitchFamily="2" charset="2"/>
              </a:rPr>
              <a:t>*</a:t>
            </a:r>
            <a:r>
              <a:rPr lang="de-DE" b="1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~ </a:t>
            </a:r>
            <a:r>
              <a:rPr lang="en-US" b="1" dirty="0">
                <a:sym typeface="Wingdings" pitchFamily="2" charset="2"/>
              </a:rPr>
              <a:t>3</a:t>
            </a:r>
            <a:r>
              <a:rPr lang="en-US" b="1" dirty="0" smtClean="0">
                <a:sym typeface="Wingdings" pitchFamily="2" charset="2"/>
              </a:rPr>
              <a:t>0 </a:t>
            </a:r>
            <a:r>
              <a:rPr lang="en-US" b="1" dirty="0">
                <a:sym typeface="Wingdings" pitchFamily="2" charset="2"/>
              </a:rPr>
              <a:t>% </a:t>
            </a:r>
            <a:endParaRPr lang="en-US" b="1" dirty="0" smtClean="0">
              <a:sym typeface="Wingdings" pitchFamily="2" charset="2"/>
            </a:endParaRPr>
          </a:p>
        </p:txBody>
      </p:sp>
      <p:sp>
        <p:nvSpPr>
          <p:cNvPr id="21" name="Titel 1"/>
          <p:cNvSpPr txBox="1">
            <a:spLocks/>
          </p:cNvSpPr>
          <p:nvPr/>
        </p:nvSpPr>
        <p:spPr bwMode="auto">
          <a:xfrm>
            <a:off x="395536" y="130721"/>
            <a:ext cx="928903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Long term perspective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1301859"/>
            <a:ext cx="156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Solar tower plant</a:t>
            </a:r>
            <a:endParaRPr lang="en-US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611560" y="340925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Topping system</a:t>
            </a:r>
            <a:endParaRPr lang="en-US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3203848" y="1321023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HTF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Storage fluid</a:t>
            </a:r>
            <a:endParaRPr lang="en-US" sz="1400" dirty="0"/>
          </a:p>
        </p:txBody>
      </p:sp>
      <p:sp>
        <p:nvSpPr>
          <p:cNvPr id="30" name="Inhaltsplatzhalter 2"/>
          <p:cNvSpPr txBox="1">
            <a:spLocks/>
          </p:cNvSpPr>
          <p:nvPr/>
        </p:nvSpPr>
        <p:spPr bwMode="auto">
          <a:xfrm>
            <a:off x="5724128" y="4626714"/>
            <a:ext cx="3024336" cy="15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400" b="1" dirty="0" err="1"/>
              <a:t>KArlsruhe</a:t>
            </a:r>
            <a:r>
              <a:rPr lang="de-DE" sz="1400" b="1" dirty="0"/>
              <a:t> </a:t>
            </a:r>
            <a:r>
              <a:rPr lang="de-DE" sz="1400" b="1" dirty="0" err="1"/>
              <a:t>SOdium</a:t>
            </a:r>
            <a:r>
              <a:rPr lang="de-DE" sz="1400" b="1" dirty="0"/>
              <a:t> Laboratory </a:t>
            </a:r>
          </a:p>
          <a:p>
            <a:pPr marL="0" indent="0">
              <a:buNone/>
            </a:pPr>
            <a:r>
              <a:rPr lang="de-DE" sz="1400" b="1" dirty="0" smtClean="0"/>
              <a:t>(KASOLA</a:t>
            </a:r>
            <a:r>
              <a:rPr lang="de-DE" sz="1400" b="1" dirty="0"/>
              <a:t>)</a:t>
            </a:r>
            <a:endParaRPr lang="en-US" sz="1400" dirty="0" smtClean="0"/>
          </a:p>
          <a:p>
            <a:r>
              <a:rPr lang="en-US" sz="1400" dirty="0" smtClean="0"/>
              <a:t>Prototype for thermal storage</a:t>
            </a:r>
          </a:p>
          <a:p>
            <a:r>
              <a:rPr lang="en-US" sz="1400" dirty="0" smtClean="0"/>
              <a:t>AMTEC prototype</a:t>
            </a:r>
          </a:p>
          <a:p>
            <a:r>
              <a:rPr lang="en-US" sz="1400" dirty="0" smtClean="0"/>
              <a:t>Liquid Na test circuit</a:t>
            </a:r>
          </a:p>
          <a:p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b="1" dirty="0" smtClean="0"/>
          </a:p>
        </p:txBody>
      </p:sp>
      <p:sp>
        <p:nvSpPr>
          <p:cNvPr id="2" name="Ellipse 1"/>
          <p:cNvSpPr/>
          <p:nvPr/>
        </p:nvSpPr>
        <p:spPr>
          <a:xfrm>
            <a:off x="5364088" y="1053897"/>
            <a:ext cx="629560" cy="1006951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Nerea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539552" y="4581128"/>
            <a:ext cx="295733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latin typeface="+mn-lt"/>
              </a:rPr>
              <a:t>Project status</a:t>
            </a:r>
            <a:endParaRPr lang="en-US" sz="2000" dirty="0">
              <a:latin typeface="+mn-lt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41140" y="5215111"/>
            <a:ext cx="683917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/>
              <a:t>Concluded first design of AMTEC test cell and test facility</a:t>
            </a:r>
          </a:p>
          <a:p>
            <a:r>
              <a:rPr lang="en-US" sz="1400" dirty="0" smtClean="0"/>
              <a:t>Currently in the construction phase (almost all components were ordered or are in fabrication)</a:t>
            </a:r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 smtClean="0"/>
          </a:p>
          <a:p>
            <a:pPr marL="0" indent="0">
              <a:buFontTx/>
              <a:buNone/>
            </a:pPr>
            <a:endParaRPr lang="en-US" sz="1400" b="1" dirty="0" smtClean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01266"/>
              </p:ext>
            </p:extLst>
          </p:nvPr>
        </p:nvGraphicFramePr>
        <p:xfrm>
          <a:off x="899592" y="2251050"/>
          <a:ext cx="6597024" cy="2614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697"/>
                <a:gridCol w="313439"/>
                <a:gridCol w="432048"/>
                <a:gridCol w="178231"/>
                <a:gridCol w="42350"/>
                <a:gridCol w="105594"/>
                <a:gridCol w="424444"/>
                <a:gridCol w="113477"/>
                <a:gridCol w="416561"/>
                <a:gridCol w="488852"/>
                <a:gridCol w="487060"/>
                <a:gridCol w="487060"/>
                <a:gridCol w="544363"/>
                <a:gridCol w="467364"/>
                <a:gridCol w="429760"/>
                <a:gridCol w="755724"/>
              </a:tblGrid>
              <a:tr h="174213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+mn-lt"/>
                        </a:rPr>
                        <a:t>Design of</a:t>
                      </a:r>
                      <a:r>
                        <a:rPr lang="en-US" sz="1050" baseline="0" dirty="0" smtClean="0">
                          <a:latin typeface="+mn-lt"/>
                        </a:rPr>
                        <a:t> </a:t>
                      </a:r>
                      <a:r>
                        <a:rPr lang="en-US" sz="1050" dirty="0" smtClean="0">
                          <a:latin typeface="+mn-lt"/>
                        </a:rPr>
                        <a:t>AMTEC demonstrator &amp;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+mn-lt"/>
                        </a:rPr>
                        <a:t>test facility</a:t>
                      </a:r>
                      <a:endParaRPr lang="en-US" sz="105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66" marR="7766" marT="7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50" dirty="0"/>
                    </a:p>
                  </a:txBody>
                  <a:tcPr marL="7766" marR="7766" marT="7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766" marR="7766" marT="7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>
                        <a:alpha val="4470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sz="1050" dirty="0"/>
                    </a:p>
                  </a:txBody>
                  <a:tcPr marL="7766" marR="7766" marT="77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dirty="0"/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8788"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766" marR="7766" marT="7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50" dirty="0"/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>
                        <a:alpha val="44706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050" dirty="0" smtClean="0">
                        <a:latin typeface="+mn-lt"/>
                      </a:endParaRPr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/>
                    </a:p>
                  </a:txBody>
                  <a:tcPr marL="7766" marR="7766" marT="7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4097"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50" dirty="0"/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>
                        <a:alpha val="4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de-DE" dirty="0"/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dirty="0" smtClean="0">
                          <a:latin typeface="+mn-lt"/>
                        </a:rPr>
                        <a:t>1</a:t>
                      </a:r>
                      <a:r>
                        <a:rPr lang="en-US" sz="1050" baseline="30000" dirty="0" smtClean="0"/>
                        <a:t>st </a:t>
                      </a:r>
                      <a:r>
                        <a:rPr lang="en-US" sz="1050" u="none" strike="noStrike" noProof="0" dirty="0" smtClean="0">
                          <a:effectLst/>
                        </a:rPr>
                        <a:t>measuring </a:t>
                      </a:r>
                    </a:p>
                    <a:p>
                      <a:pPr algn="ctr" fontAlgn="b"/>
                      <a:r>
                        <a:rPr lang="en-US" sz="1050" u="none" strike="noStrike" noProof="0" dirty="0" smtClean="0">
                          <a:effectLst/>
                        </a:rPr>
                        <a:t>campaign</a:t>
                      </a:r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139"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50" dirty="0"/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>
                        <a:alpha val="4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1" u="sng" strike="noStrike" noProof="0" dirty="0" smtClean="0">
                          <a:effectLst/>
                        </a:rPr>
                        <a:t>Optimized </a:t>
                      </a:r>
                      <a:r>
                        <a:rPr lang="en-US" sz="1050" b="1" u="sng" strike="noStrike" noProof="0" dirty="0">
                          <a:effectLst/>
                        </a:rPr>
                        <a:t>design </a:t>
                      </a:r>
                      <a:r>
                        <a:rPr lang="en-US" sz="1050" u="none" strike="noStrike" noProof="0" dirty="0">
                          <a:effectLst/>
                        </a:rPr>
                        <a:t>and construction of the </a:t>
                      </a:r>
                      <a:r>
                        <a:rPr lang="en-US" sz="1050" u="none" strike="noStrike" noProof="0" dirty="0" smtClean="0">
                          <a:effectLst/>
                        </a:rPr>
                        <a:t>2</a:t>
                      </a:r>
                      <a:r>
                        <a:rPr lang="en-US" sz="1050" u="none" strike="noStrike" baseline="30000" noProof="0" dirty="0" smtClean="0">
                          <a:effectLst/>
                        </a:rPr>
                        <a:t>nd</a:t>
                      </a:r>
                      <a:r>
                        <a:rPr lang="en-US" sz="1050" u="none" strike="noStrike" noProof="0" dirty="0" smtClean="0">
                          <a:effectLst/>
                        </a:rPr>
                        <a:t> </a:t>
                      </a:r>
                      <a:r>
                        <a:rPr lang="en-US" sz="1050" u="none" strike="noStrike" noProof="0" dirty="0">
                          <a:effectLst/>
                        </a:rPr>
                        <a:t>AMTEC demonstrator</a:t>
                      </a:r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139">
                <a:tc gridSpan="3">
                  <a:txBody>
                    <a:bodyPr/>
                    <a:lstStyle/>
                    <a:p>
                      <a:pPr algn="l" fontAlgn="b"/>
                      <a:endParaRPr lang="en-US" sz="105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>
                        <a:alpha val="4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de-DE" dirty="0"/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dirty="0"/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 dirty="0" smtClean="0">
                          <a:effectLst/>
                        </a:rPr>
                        <a:t>2</a:t>
                      </a:r>
                      <a:r>
                        <a:rPr lang="en-US" sz="1050" u="none" strike="noStrike" baseline="30000" noProof="0" dirty="0" smtClean="0">
                          <a:effectLst/>
                        </a:rPr>
                        <a:t>nd</a:t>
                      </a:r>
                      <a:r>
                        <a:rPr lang="en-US" sz="1050" u="none" strike="noStrike" noProof="0" dirty="0" smtClean="0">
                          <a:effectLst/>
                        </a:rPr>
                        <a:t> measuring campaign</a:t>
                      </a:r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50" dirty="0"/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>
                        <a:alpha val="4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Verification</a:t>
                      </a:r>
                      <a:r>
                        <a:rPr lang="en-US" sz="105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and validation. Industrialization</a:t>
                      </a:r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87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noProof="0" dirty="0" smtClean="0">
                          <a:effectLst/>
                        </a:rPr>
                        <a:t>2013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>
                    <a:lnT w="12700" cmpd="sng">
                      <a:noFill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/>
                    </a:p>
                  </a:txBody>
                  <a:tcPr marL="7766" marR="7766" marT="7766" marB="0">
                    <a:lnT w="12700" cmpd="sng">
                      <a:noFill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noProof="0" dirty="0" smtClean="0">
                          <a:effectLst/>
                        </a:rPr>
                        <a:t>2014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noProof="0" dirty="0" smtClean="0">
                          <a:effectLst/>
                        </a:rPr>
                        <a:t>2015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noProof="0" dirty="0" smtClean="0">
                          <a:effectLst/>
                        </a:rPr>
                        <a:t>2016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6" marR="7766" marT="7766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467544" y="908720"/>
            <a:ext cx="589776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Fast </a:t>
            </a:r>
            <a:r>
              <a:rPr lang="en-US" sz="1400" dirty="0"/>
              <a:t>design and construction of a first prototype </a:t>
            </a:r>
            <a:endParaRPr lang="en-US" sz="1400" dirty="0" smtClean="0"/>
          </a:p>
          <a:p>
            <a:r>
              <a:rPr lang="en-US" sz="1400" dirty="0">
                <a:sym typeface="Wingdings" pitchFamily="2" charset="2"/>
              </a:rPr>
              <a:t>	</a:t>
            </a:r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smtClean="0"/>
              <a:t> </a:t>
            </a:r>
            <a:r>
              <a:rPr lang="en-US" sz="1400" dirty="0"/>
              <a:t>Gain </a:t>
            </a:r>
            <a:r>
              <a:rPr lang="en-US" sz="1400" b="1" u="sng" dirty="0"/>
              <a:t>know-how</a:t>
            </a:r>
            <a:r>
              <a:rPr lang="en-US" sz="1400" dirty="0"/>
              <a:t> and </a:t>
            </a:r>
            <a:r>
              <a:rPr lang="en-US" sz="1400" b="1" u="sng" dirty="0" smtClean="0"/>
              <a:t>tested </a:t>
            </a:r>
            <a:r>
              <a:rPr lang="en-US" sz="1400" b="1" u="sng" dirty="0"/>
              <a:t>technology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1400" dirty="0"/>
              <a:t>Second </a:t>
            </a:r>
            <a:r>
              <a:rPr lang="en-US" sz="1400" dirty="0" smtClean="0"/>
              <a:t>prototype </a:t>
            </a:r>
          </a:p>
          <a:p>
            <a:r>
              <a:rPr lang="en-US" sz="1400" dirty="0">
                <a:sym typeface="Wingdings" pitchFamily="2" charset="2"/>
              </a:rPr>
              <a:t>	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b="1" u="sng" dirty="0">
                <a:sym typeface="Wingdings" pitchFamily="2" charset="2"/>
              </a:rPr>
              <a:t>Improved </a:t>
            </a:r>
            <a:r>
              <a:rPr lang="en-US" sz="1400" b="1" u="sng" dirty="0" smtClean="0">
                <a:sym typeface="Wingdings" pitchFamily="2" charset="2"/>
              </a:rPr>
              <a:t>technology</a:t>
            </a:r>
            <a:r>
              <a:rPr lang="en-US" sz="1400" dirty="0" smtClean="0">
                <a:sym typeface="Wingdings" pitchFamily="2" charset="2"/>
              </a:rPr>
              <a:t>. Optimized and innovated design..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400" dirty="0" smtClean="0">
                <a:sym typeface="Wingdings" pitchFamily="2" charset="2"/>
              </a:rPr>
              <a:t>Industrialization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444166" y="449377"/>
            <a:ext cx="426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Goals AMTEC project </a:t>
            </a:r>
            <a:r>
              <a:rPr lang="en-US" sz="2000" b="1" dirty="0"/>
              <a:t>(2013-2016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835696" y="2743036"/>
            <a:ext cx="2016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1050" dirty="0" smtClean="0"/>
              <a:t>Realization period</a:t>
            </a:r>
            <a:endParaRPr lang="en-US" sz="1050" dirty="0"/>
          </a:p>
        </p:txBody>
      </p:sp>
      <p:sp>
        <p:nvSpPr>
          <p:cNvPr id="3" name="Pfeil nach unten 2"/>
          <p:cNvSpPr/>
          <p:nvPr/>
        </p:nvSpPr>
        <p:spPr>
          <a:xfrm rot="10800000">
            <a:off x="1979713" y="3140968"/>
            <a:ext cx="25376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47664" y="347139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Frozen Design</a:t>
            </a:r>
            <a:endParaRPr lang="en-US" sz="1200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Nerea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9"/>
          <a:stretch/>
        </p:blipFill>
        <p:spPr bwMode="auto">
          <a:xfrm>
            <a:off x="3779912" y="931287"/>
            <a:ext cx="5040560" cy="537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pPr/>
              <a:t>29.10.2013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381685" y="2636912"/>
            <a:ext cx="15909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Vacuum</a:t>
            </a:r>
          </a:p>
          <a:p>
            <a:r>
              <a:rPr lang="en-US" sz="1050" dirty="0" smtClean="0">
                <a:latin typeface="+mn-lt"/>
              </a:rPr>
              <a:t>pump</a:t>
            </a:r>
            <a:endParaRPr lang="en-US" sz="105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12788" y="3234462"/>
            <a:ext cx="1737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n-lt"/>
              </a:rPr>
              <a:t>Mass flow </a:t>
            </a:r>
          </a:p>
          <a:p>
            <a:pPr algn="ctr"/>
            <a:r>
              <a:rPr lang="en-US" sz="1050" dirty="0" smtClean="0">
                <a:latin typeface="+mn-lt"/>
              </a:rPr>
              <a:t>controller</a:t>
            </a:r>
            <a:endParaRPr lang="en-US" sz="105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25515" y="786190"/>
            <a:ext cx="19389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Pressure</a:t>
            </a:r>
          </a:p>
          <a:p>
            <a:r>
              <a:rPr lang="en-US" sz="1050" dirty="0" smtClean="0">
                <a:latin typeface="+mn-lt"/>
              </a:rPr>
              <a:t>Controller</a:t>
            </a:r>
            <a:endParaRPr lang="en-US" sz="1050" dirty="0">
              <a:latin typeface="+mn-lt"/>
            </a:endParaRPr>
          </a:p>
        </p:txBody>
      </p:sp>
      <p:sp>
        <p:nvSpPr>
          <p:cNvPr id="14" name="Inhaltsplatzhalter 8"/>
          <p:cNvSpPr txBox="1">
            <a:spLocks/>
          </p:cNvSpPr>
          <p:nvPr/>
        </p:nvSpPr>
        <p:spPr bwMode="auto">
          <a:xfrm>
            <a:off x="395537" y="1340768"/>
            <a:ext cx="316835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/>
              <a:t>Test facility consists of                 Na-side + </a:t>
            </a:r>
            <a:r>
              <a:rPr lang="en-US" sz="1400" dirty="0" err="1" smtClean="0"/>
              <a:t>Ar</a:t>
            </a:r>
            <a:r>
              <a:rPr lang="en-US" sz="1400" dirty="0" smtClean="0"/>
              <a:t>-side.</a:t>
            </a:r>
          </a:p>
          <a:p>
            <a:pPr marL="314325" lvl="1">
              <a:buBlip>
                <a:blip r:embed="rId4"/>
              </a:buBlip>
            </a:pPr>
            <a:r>
              <a:rPr lang="en-US" sz="1400" dirty="0" smtClean="0"/>
              <a:t>Control </a:t>
            </a:r>
            <a:r>
              <a:rPr lang="en-US" sz="1400" dirty="0"/>
              <a:t>Na-flow</a:t>
            </a:r>
            <a:r>
              <a:rPr lang="en-US" sz="1400" dirty="0">
                <a:sym typeface="Wingdings" pitchFamily="2" charset="2"/>
              </a:rPr>
              <a:t></a:t>
            </a:r>
            <a:r>
              <a:rPr lang="en-US" sz="1400" dirty="0"/>
              <a:t> adjustment </a:t>
            </a:r>
            <a:r>
              <a:rPr lang="en-US" sz="1400" dirty="0" smtClean="0"/>
              <a:t>      </a:t>
            </a:r>
            <a:r>
              <a:rPr lang="en-US" sz="1400" dirty="0" err="1" smtClean="0"/>
              <a:t>Ar</a:t>
            </a:r>
            <a:r>
              <a:rPr lang="en-US" sz="1400" dirty="0" smtClean="0"/>
              <a:t>-pressure </a:t>
            </a:r>
            <a:r>
              <a:rPr lang="en-US" sz="1400" dirty="0"/>
              <a:t>and mass flow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Na-side</a:t>
            </a:r>
            <a:r>
              <a:rPr lang="en-US" sz="1400" dirty="0" smtClean="0"/>
              <a:t> includes:</a:t>
            </a:r>
          </a:p>
          <a:p>
            <a:pPr marL="539750" lvl="1"/>
            <a:r>
              <a:rPr lang="en-US" sz="1200" b="1" dirty="0" smtClean="0"/>
              <a:t>AMTEC test cell</a:t>
            </a:r>
          </a:p>
          <a:p>
            <a:pPr marL="539750" lvl="1"/>
            <a:r>
              <a:rPr lang="en-US" sz="1200" b="1" dirty="0" smtClean="0"/>
              <a:t>Condenser </a:t>
            </a:r>
            <a:r>
              <a:rPr lang="en-US" sz="1200" dirty="0">
                <a:sym typeface="Wingdings" pitchFamily="2" charset="2"/>
              </a:rPr>
              <a:t> </a:t>
            </a:r>
            <a:r>
              <a:rPr lang="en-US" sz="1200" dirty="0" err="1">
                <a:sym typeface="Wingdings" pitchFamily="2" charset="2"/>
              </a:rPr>
              <a:t>T</a:t>
            </a:r>
            <a:r>
              <a:rPr lang="en-US" sz="1200" baseline="-25000" dirty="0" err="1">
                <a:sym typeface="Wingdings" pitchFamily="2" charset="2"/>
              </a:rPr>
              <a:t>Na</a:t>
            </a:r>
            <a:r>
              <a:rPr lang="en-US" sz="1200" dirty="0">
                <a:sym typeface="Wingdings" pitchFamily="2" charset="2"/>
              </a:rPr>
              <a:t> ~ 300 °</a:t>
            </a:r>
            <a:r>
              <a:rPr lang="en-US" sz="1200" dirty="0" smtClean="0">
                <a:sym typeface="Wingdings" pitchFamily="2" charset="2"/>
              </a:rPr>
              <a:t>C</a:t>
            </a:r>
          </a:p>
          <a:p>
            <a:pPr marL="539750" lvl="1"/>
            <a:r>
              <a:rPr lang="en-US" sz="1200" b="1" dirty="0" smtClean="0"/>
              <a:t>Two </a:t>
            </a:r>
            <a:r>
              <a:rPr lang="en-US" sz="1200" b="1" dirty="0"/>
              <a:t>storage tanks </a:t>
            </a:r>
            <a:r>
              <a:rPr lang="en-US" sz="1200" dirty="0"/>
              <a:t>(</a:t>
            </a:r>
            <a:r>
              <a:rPr lang="en-US" sz="1200" dirty="0" err="1"/>
              <a:t>Vol</a:t>
            </a:r>
            <a:r>
              <a:rPr lang="en-US" sz="1200" dirty="0"/>
              <a:t> ~ 4,5 </a:t>
            </a:r>
            <a:r>
              <a:rPr lang="en-US" sz="1200" dirty="0" smtClean="0"/>
              <a:t>l)</a:t>
            </a:r>
            <a:endParaRPr lang="en-US" sz="1200" dirty="0">
              <a:sym typeface="Wingdings" pitchFamily="2" charset="2"/>
            </a:endParaRPr>
          </a:p>
          <a:p>
            <a:r>
              <a:rPr lang="en-US" sz="1400" b="1" dirty="0" err="1" smtClean="0"/>
              <a:t>Ar</a:t>
            </a:r>
            <a:r>
              <a:rPr lang="en-US" sz="1400" b="1" dirty="0" smtClean="0"/>
              <a:t>-side</a:t>
            </a:r>
            <a:r>
              <a:rPr lang="en-US" sz="1400" dirty="0" smtClean="0"/>
              <a:t> includes:</a:t>
            </a:r>
          </a:p>
          <a:p>
            <a:pPr marL="539750" lvl="1"/>
            <a:r>
              <a:rPr lang="en-US" sz="1200" b="1" dirty="0" smtClean="0"/>
              <a:t>Pressure </a:t>
            </a:r>
            <a:r>
              <a:rPr lang="en-US" sz="1200" b="1" dirty="0"/>
              <a:t>controller </a:t>
            </a:r>
            <a:r>
              <a:rPr lang="en-US" sz="1200" dirty="0">
                <a:sym typeface="Wingdings" pitchFamily="2" charset="2"/>
              </a:rPr>
              <a:t></a:t>
            </a:r>
            <a:r>
              <a:rPr lang="en-US" sz="1200" dirty="0"/>
              <a:t> ~2 bar </a:t>
            </a:r>
            <a:endParaRPr lang="en-US" sz="1200" dirty="0" smtClean="0"/>
          </a:p>
          <a:p>
            <a:pPr marL="539750" lvl="1"/>
            <a:r>
              <a:rPr lang="en-US" sz="1200" b="1" dirty="0" smtClean="0"/>
              <a:t>Mass </a:t>
            </a:r>
            <a:r>
              <a:rPr lang="en-US" sz="1200" b="1" dirty="0"/>
              <a:t>flow controller</a:t>
            </a:r>
            <a:r>
              <a:rPr lang="en-US" sz="1200" dirty="0"/>
              <a:t> </a:t>
            </a:r>
            <a:r>
              <a:rPr lang="en-US" sz="1200" dirty="0">
                <a:sym typeface="Wingdings" pitchFamily="2" charset="2"/>
              </a:rPr>
              <a:t></a:t>
            </a:r>
            <a:r>
              <a:rPr lang="en-US" sz="1200" dirty="0"/>
              <a:t> </a:t>
            </a:r>
            <a:r>
              <a:rPr lang="en-US" sz="1200" dirty="0" smtClean="0"/>
              <a:t>Na-mass </a:t>
            </a:r>
            <a:r>
              <a:rPr lang="en-US" sz="1200" dirty="0"/>
              <a:t>flow (~ 1 </a:t>
            </a:r>
            <a:r>
              <a:rPr lang="en-US" sz="1200" dirty="0" smtClean="0"/>
              <a:t>g/min)</a:t>
            </a:r>
          </a:p>
          <a:p>
            <a:pPr marL="539750" lvl="1"/>
            <a:r>
              <a:rPr lang="en-US" sz="1200" b="1" dirty="0" smtClean="0"/>
              <a:t>Vacuum </a:t>
            </a:r>
            <a:r>
              <a:rPr lang="en-US" sz="1200" b="1" dirty="0"/>
              <a:t>pump</a:t>
            </a:r>
            <a:r>
              <a:rPr lang="en-US" sz="1200" dirty="0"/>
              <a:t> </a:t>
            </a:r>
            <a:r>
              <a:rPr lang="en-US" sz="1200" dirty="0">
                <a:sym typeface="Wingdings" pitchFamily="2" charset="2"/>
              </a:rPr>
              <a:t> cleaning of the system from air / water </a:t>
            </a:r>
            <a:r>
              <a:rPr lang="en-US" sz="1200" dirty="0" smtClean="0">
                <a:sym typeface="Wingdings" pitchFamily="2" charset="2"/>
              </a:rPr>
              <a:t>rests</a:t>
            </a:r>
          </a:p>
          <a:p>
            <a:pPr marL="0" indent="0">
              <a:buNone/>
            </a:pPr>
            <a:endParaRPr lang="en-US" sz="14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7596336" y="5301208"/>
            <a:ext cx="30033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7596336" y="5517232"/>
            <a:ext cx="3003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884368" y="534301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Ar</a:t>
            </a:r>
            <a:endParaRPr lang="de-DE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7884368" y="515719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Na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3491880" y="3357572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Condenser</a:t>
            </a:r>
            <a:endParaRPr lang="en-US" sz="1050" dirty="0"/>
          </a:p>
        </p:txBody>
      </p:sp>
      <p:sp>
        <p:nvSpPr>
          <p:cNvPr id="25" name="Textfeld 24"/>
          <p:cNvSpPr txBox="1"/>
          <p:nvPr/>
        </p:nvSpPr>
        <p:spPr>
          <a:xfrm>
            <a:off x="3707904" y="1268760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AMTEC </a:t>
            </a:r>
          </a:p>
          <a:p>
            <a:r>
              <a:rPr lang="en-US" sz="1050" dirty="0" smtClean="0"/>
              <a:t>test cell</a:t>
            </a:r>
            <a:endParaRPr lang="en-US" sz="1050" dirty="0"/>
          </a:p>
        </p:txBody>
      </p:sp>
      <p:sp>
        <p:nvSpPr>
          <p:cNvPr id="26" name="Rechteck 25"/>
          <p:cNvSpPr/>
          <p:nvPr/>
        </p:nvSpPr>
        <p:spPr>
          <a:xfrm>
            <a:off x="7380312" y="4077072"/>
            <a:ext cx="8640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ysClr val="windowText" lastClr="000000"/>
                </a:solidFill>
              </a:rPr>
              <a:t>Ar</a:t>
            </a:r>
            <a:r>
              <a:rPr lang="en-US" sz="1400" dirty="0" smtClean="0">
                <a:solidFill>
                  <a:sysClr val="windowText" lastClr="000000"/>
                </a:solidFill>
              </a:rPr>
              <a:t> supply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31" name="Titel 1"/>
          <p:cNvSpPr txBox="1">
            <a:spLocks/>
          </p:cNvSpPr>
          <p:nvPr/>
        </p:nvSpPr>
        <p:spPr bwMode="auto">
          <a:xfrm>
            <a:off x="395536" y="202729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AMTEC </a:t>
            </a:r>
            <a:r>
              <a:rPr lang="en-US" dirty="0" err="1" smtClean="0"/>
              <a:t>TEst</a:t>
            </a:r>
            <a:r>
              <a:rPr lang="en-US" dirty="0" smtClean="0"/>
              <a:t> </a:t>
            </a:r>
            <a:r>
              <a:rPr lang="en-US" dirty="0" err="1" smtClean="0"/>
              <a:t>FAcility</a:t>
            </a:r>
            <a:r>
              <a:rPr lang="en-US" dirty="0" smtClean="0"/>
              <a:t> (ATEFA)</a:t>
            </a:r>
            <a:endParaRPr lang="en-US" dirty="0"/>
          </a:p>
        </p:txBody>
      </p:sp>
      <p:sp>
        <p:nvSpPr>
          <p:cNvPr id="33" name="Pfeil nach unten 32"/>
          <p:cNvSpPr/>
          <p:nvPr/>
        </p:nvSpPr>
        <p:spPr>
          <a:xfrm flipV="1">
            <a:off x="5796136" y="3645024"/>
            <a:ext cx="144016" cy="432048"/>
          </a:xfrm>
          <a:prstGeom prst="downArrow">
            <a:avLst/>
          </a:prstGeom>
          <a:solidFill>
            <a:srgbClr val="0066CC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unten 33"/>
          <p:cNvSpPr/>
          <p:nvPr/>
        </p:nvSpPr>
        <p:spPr>
          <a:xfrm>
            <a:off x="4716016" y="3645024"/>
            <a:ext cx="144016" cy="432048"/>
          </a:xfrm>
          <a:prstGeom prst="downArrow">
            <a:avLst/>
          </a:prstGeom>
          <a:solidFill>
            <a:srgbClr val="0066CC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395536" y="4869160"/>
            <a:ext cx="3240360" cy="108012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Safe design!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Lessons learned from </a:t>
            </a:r>
            <a:r>
              <a:rPr lang="en-US" sz="1600" dirty="0" err="1" smtClean="0">
                <a:solidFill>
                  <a:schemeClr val="tx1"/>
                </a:solidFill>
              </a:rPr>
              <a:t>Almería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In-housed in a metallic box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691680" y="6381328"/>
            <a:ext cx="3734296" cy="360363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Nerea </a:t>
            </a:r>
            <a:r>
              <a:rPr lang="en-US" dirty="0" err="1" smtClean="0"/>
              <a:t>Díez</a:t>
            </a:r>
            <a:r>
              <a:rPr lang="en-US" dirty="0" smtClean="0"/>
              <a:t> de los Ríos et al.</a:t>
            </a:r>
          </a:p>
          <a:p>
            <a:pPr>
              <a:defRPr/>
            </a:pPr>
            <a:r>
              <a:rPr lang="en-US" dirty="0" smtClean="0"/>
              <a:t>Direct energy conversion using liquid metals. E2C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7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0</TotalTime>
  <Words>2404</Words>
  <Application>Microsoft Office PowerPoint</Application>
  <PresentationFormat>Bildschirmpräsentation (4:3)</PresentationFormat>
  <Paragraphs>426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KIT_master_ppt2007_en</vt:lpstr>
      <vt:lpstr>PowerPoint-Präsentation</vt:lpstr>
      <vt:lpstr>Contents</vt:lpstr>
      <vt:lpstr>AMTEC Description</vt:lpstr>
      <vt:lpstr>Different direct energy conversion systems</vt:lpstr>
      <vt:lpstr>Requirements for future solar thermal energy systems</vt:lpstr>
      <vt:lpstr>Liquid metals as heat transfer fluid (sodium) </vt:lpstr>
      <vt:lpstr>PowerPoint-Präsentation</vt:lpstr>
      <vt:lpstr>PowerPoint-Präsentation</vt:lpstr>
      <vt:lpstr>PowerPoint-Präsentation</vt:lpstr>
      <vt:lpstr>AMTEC test cell</vt:lpstr>
      <vt:lpstr>Research program</vt:lpstr>
      <vt:lpstr>Summary and Outlook</vt:lpstr>
      <vt:lpstr>PowerPoint-Präsentation</vt:lpstr>
      <vt:lpstr>Alkali Metal Thermoelectric Converter (AMTEC)</vt:lpstr>
      <vt:lpstr>Liquid metals as heat transfer fluids </vt:lpstr>
    </vt:vector>
  </TitlesOfParts>
  <Company>Karlsruhe Institute of Technology (KIT)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Diez de los Rios Ramos, Rocio Nerea (INR)</dc:creator>
  <cp:lastModifiedBy>Diez de los Rios Ramos, Rocio Nerea (INR)</cp:lastModifiedBy>
  <cp:revision>441</cp:revision>
  <cp:lastPrinted>2013-10-23T07:15:51Z</cp:lastPrinted>
  <dcterms:created xsi:type="dcterms:W3CDTF">2013-03-04T15:24:27Z</dcterms:created>
  <dcterms:modified xsi:type="dcterms:W3CDTF">2013-10-29T14:32:29Z</dcterms:modified>
</cp:coreProperties>
</file>